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60" r:id="rId5"/>
    <p:sldId id="261" r:id="rId6"/>
    <p:sldId id="262" r:id="rId7"/>
    <p:sldId id="263" r:id="rId8"/>
    <p:sldId id="264" r:id="rId9"/>
    <p:sldId id="265" r:id="rId10"/>
    <p:sldId id="266" r:id="rId11"/>
    <p:sldId id="267" r:id="rId12"/>
    <p:sldId id="271" r:id="rId13"/>
    <p:sldId id="273" r:id="rId14"/>
    <p:sldId id="275"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Comfortaa" panose="020B0604020202020204" charset="0"/>
      <p:regular r:id="rId21"/>
      <p:bold r:id="rId22"/>
    </p:embeddedFont>
    <p:embeddedFont>
      <p:font typeface="Comfortaa Light" panose="020B0604020202020204" charset="0"/>
      <p:regular r:id="rId23"/>
      <p:bold r:id="rId24"/>
    </p:embeddedFont>
    <p:embeddedFont>
      <p:font typeface="Merriweather" panose="00000500000000000000" pitchFamily="2"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3BC135-5785-4C87-A3F1-584E3EF56C2F}">
  <a:tblStyle styleId="{523BC135-5785-4C87-A3F1-584E3EF56C2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9b6cf657b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9b6cf657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9b6cf657bb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9b6cf657bb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9b6cf657b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9b6cf657b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9b6cf657bb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9b6cf657bb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9b6cf657b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9b6cf657b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9b6cf657bb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9b6cf657b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9b6cf657bb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9b6cf657b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b6501485d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b6501485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9b6cf657bb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9b6cf657b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400">
                <a:solidFill>
                  <a:schemeClr val="dk1"/>
                </a:solidFill>
                <a:latin typeface="Comfortaa Light"/>
                <a:ea typeface="Comfortaa Light"/>
                <a:cs typeface="Comfortaa Light"/>
                <a:sym typeface="Comfortaa Light"/>
              </a:rPr>
              <a:t>We address the issues of accessibility and scalability for sampling of aquatic environments. We limit the cost per sample and improve sample quality. We offer marine drones - PAMELAs - which turn traditional sampling equipment into standalone devices. The advanced version of the robot is able to navigate automatically, minimizing workload. Multiple robots can be deployed at once, directly from the shore, or from a boat/vessel, simultaneously collecting samples over repeatable paths. In addition we also offer an entry level, remotely controlled model.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9b6cf657bb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9b6cf657b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9b6cf657bb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9b6cf657bb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9b6cf657bb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9b6cf657b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b6cf657bb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9b6cf657b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numbers (concrete numbers on how you save time money etc)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9b6cf657bb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9b6cf657bb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7128">
            <a:alpha val="59750"/>
          </a:srgbClr>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2400" y="343125"/>
            <a:ext cx="8991602" cy="5992649"/>
          </a:xfrm>
          <a:prstGeom prst="rect">
            <a:avLst/>
          </a:prstGeom>
          <a:noFill/>
          <a:ln>
            <a:noFill/>
          </a:ln>
        </p:spPr>
      </p:pic>
      <p:sp>
        <p:nvSpPr>
          <p:cNvPr id="55" name="Google Shape;55;p13"/>
          <p:cNvSpPr txBox="1">
            <a:spLocks noGrp="1"/>
          </p:cNvSpPr>
          <p:nvPr>
            <p:ph type="ctrTitle"/>
          </p:nvPr>
        </p:nvSpPr>
        <p:spPr>
          <a:xfrm>
            <a:off x="311708" y="-24602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6400" b="1">
                <a:solidFill>
                  <a:srgbClr val="EBE9E3"/>
                </a:solidFill>
                <a:latin typeface="Roboto"/>
                <a:ea typeface="Roboto"/>
                <a:cs typeface="Roboto"/>
                <a:sym typeface="Roboto"/>
              </a:rPr>
              <a:t>PAMELA</a:t>
            </a:r>
            <a:r>
              <a:rPr lang="en" b="1">
                <a:solidFill>
                  <a:srgbClr val="EBE9E3"/>
                </a:solidFill>
                <a:latin typeface="Roboto"/>
                <a:ea typeface="Roboto"/>
                <a:cs typeface="Roboto"/>
                <a:sym typeface="Roboto"/>
              </a:rPr>
              <a:t> </a:t>
            </a:r>
            <a:endParaRPr b="1">
              <a:solidFill>
                <a:srgbClr val="EBE9E3"/>
              </a:solidFill>
              <a:latin typeface="Roboto"/>
              <a:ea typeface="Roboto"/>
              <a:cs typeface="Roboto"/>
              <a:sym typeface="Roboto"/>
            </a:endParaRPr>
          </a:p>
          <a:p>
            <a:pPr marL="0" lvl="0" indent="0" algn="ctr" rtl="0">
              <a:spcBef>
                <a:spcPts val="0"/>
              </a:spcBef>
              <a:spcAft>
                <a:spcPts val="0"/>
              </a:spcAft>
              <a:buNone/>
            </a:pPr>
            <a:r>
              <a:rPr lang="en" sz="1433">
                <a:solidFill>
                  <a:srgbClr val="EBE9E3"/>
                </a:solidFill>
                <a:latin typeface="Comfortaa"/>
                <a:ea typeface="Comfortaa"/>
                <a:cs typeface="Comfortaa"/>
                <a:sym typeface="Comfortaa"/>
              </a:rPr>
              <a:t>Portable Autonomous Marine </a:t>
            </a:r>
            <a:endParaRPr sz="1433">
              <a:solidFill>
                <a:srgbClr val="EBE9E3"/>
              </a:solidFill>
              <a:latin typeface="Comfortaa"/>
              <a:ea typeface="Comfortaa"/>
              <a:cs typeface="Comfortaa"/>
              <a:sym typeface="Comfortaa"/>
            </a:endParaRPr>
          </a:p>
          <a:p>
            <a:pPr marL="0" lvl="0" indent="0" algn="ctr" rtl="0">
              <a:spcBef>
                <a:spcPts val="0"/>
              </a:spcBef>
              <a:spcAft>
                <a:spcPts val="0"/>
              </a:spcAft>
              <a:buNone/>
            </a:pPr>
            <a:r>
              <a:rPr lang="en" sz="1433">
                <a:solidFill>
                  <a:srgbClr val="EBE9E3"/>
                </a:solidFill>
                <a:latin typeface="Comfortaa"/>
                <a:ea typeface="Comfortaa"/>
                <a:cs typeface="Comfortaa"/>
                <a:sym typeface="Comfortaa"/>
              </a:rPr>
              <a:t>Exploration and Learning Apparatus</a:t>
            </a:r>
            <a:endParaRPr sz="1433">
              <a:solidFill>
                <a:srgbClr val="EBE9E3"/>
              </a:solidFill>
              <a:latin typeface="Comfortaa"/>
              <a:ea typeface="Comfortaa"/>
              <a:cs typeface="Comfortaa"/>
              <a:sym typeface="Comfortaa"/>
            </a:endParaRPr>
          </a:p>
        </p:txBody>
      </p:sp>
      <p:sp>
        <p:nvSpPr>
          <p:cNvPr id="56" name="Google Shape;56;p13"/>
          <p:cNvSpPr txBox="1"/>
          <p:nvPr/>
        </p:nvSpPr>
        <p:spPr>
          <a:xfrm>
            <a:off x="6900500" y="4789500"/>
            <a:ext cx="22434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100" b="1">
                <a:solidFill>
                  <a:srgbClr val="F67128"/>
                </a:solidFill>
                <a:latin typeface="Roboto"/>
                <a:ea typeface="Roboto"/>
                <a:cs typeface="Roboto"/>
                <a:sym typeface="Roboto"/>
              </a:rPr>
              <a:t>Visit: https://pamela.solutions/</a:t>
            </a:r>
            <a:endParaRPr sz="1100" b="1">
              <a:solidFill>
                <a:srgbClr val="F67128"/>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3"/>
          <p:cNvPicPr preferRelativeResize="0"/>
          <p:nvPr/>
        </p:nvPicPr>
        <p:blipFill rotWithShape="1">
          <a:blip r:embed="rId3">
            <a:alphaModFix/>
          </a:blip>
          <a:srcRect l="49080" t="8958" r="5304"/>
          <a:stretch/>
        </p:blipFill>
        <p:spPr>
          <a:xfrm>
            <a:off x="1978049" y="0"/>
            <a:ext cx="3449878" cy="5143500"/>
          </a:xfrm>
          <a:prstGeom prst="rect">
            <a:avLst/>
          </a:prstGeom>
          <a:noFill/>
          <a:ln>
            <a:noFill/>
          </a:ln>
        </p:spPr>
      </p:pic>
      <p:pic>
        <p:nvPicPr>
          <p:cNvPr id="170" name="Google Shape;170;p23"/>
          <p:cNvPicPr preferRelativeResize="0"/>
          <p:nvPr/>
        </p:nvPicPr>
        <p:blipFill>
          <a:blip r:embed="rId4">
            <a:alphaModFix/>
          </a:blip>
          <a:stretch>
            <a:fillRect/>
          </a:stretch>
        </p:blipFill>
        <p:spPr>
          <a:xfrm>
            <a:off x="0" y="-3"/>
            <a:ext cx="2130459" cy="2840596"/>
          </a:xfrm>
          <a:prstGeom prst="rect">
            <a:avLst/>
          </a:prstGeom>
          <a:noFill/>
          <a:ln>
            <a:noFill/>
          </a:ln>
        </p:spPr>
      </p:pic>
      <p:pic>
        <p:nvPicPr>
          <p:cNvPr id="171" name="Google Shape;171;p23"/>
          <p:cNvPicPr preferRelativeResize="0"/>
          <p:nvPr/>
        </p:nvPicPr>
        <p:blipFill rotWithShape="1">
          <a:blip r:embed="rId5">
            <a:alphaModFix/>
          </a:blip>
          <a:srcRect l="18347" r="12261"/>
          <a:stretch/>
        </p:blipFill>
        <p:spPr>
          <a:xfrm>
            <a:off x="1" y="2840593"/>
            <a:ext cx="2130458" cy="2302906"/>
          </a:xfrm>
          <a:prstGeom prst="rect">
            <a:avLst/>
          </a:prstGeom>
          <a:noFill/>
          <a:ln>
            <a:noFill/>
          </a:ln>
        </p:spPr>
      </p:pic>
      <p:sp>
        <p:nvSpPr>
          <p:cNvPr id="172" name="Google Shape;172;p23"/>
          <p:cNvSpPr txBox="1"/>
          <p:nvPr/>
        </p:nvSpPr>
        <p:spPr>
          <a:xfrm>
            <a:off x="-191700" y="-1129300"/>
            <a:ext cx="9114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F67128"/>
                </a:solidFill>
                <a:latin typeface="Roboto"/>
                <a:ea typeface="Roboto"/>
                <a:cs typeface="Roboto"/>
                <a:sym typeface="Roboto"/>
              </a:rPr>
              <a:t>Value proposition: Worldwide Assistance - over LTE, satellite tracking</a:t>
            </a:r>
            <a:endParaRPr sz="2100">
              <a:solidFill>
                <a:srgbClr val="980000"/>
              </a:solidFill>
              <a:latin typeface="Merriweather"/>
              <a:ea typeface="Merriweather"/>
              <a:cs typeface="Merriweather"/>
              <a:sym typeface="Merriweather"/>
            </a:endParaRPr>
          </a:p>
        </p:txBody>
      </p:sp>
      <p:sp>
        <p:nvSpPr>
          <p:cNvPr id="173" name="Google Shape;173;p23"/>
          <p:cNvSpPr txBox="1"/>
          <p:nvPr/>
        </p:nvSpPr>
        <p:spPr>
          <a:xfrm>
            <a:off x="6778250" y="4583575"/>
            <a:ext cx="23655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100" b="1">
                <a:solidFill>
                  <a:srgbClr val="F67128"/>
                </a:solidFill>
                <a:latin typeface="Roboto"/>
                <a:ea typeface="Roboto"/>
                <a:cs typeface="Roboto"/>
                <a:sym typeface="Roboto"/>
              </a:rPr>
              <a:t>Visit: https://pamela.solutions/</a:t>
            </a:r>
            <a:endParaRPr sz="1100" b="1">
              <a:solidFill>
                <a:srgbClr val="F67128"/>
              </a:solidFill>
              <a:latin typeface="Roboto"/>
              <a:ea typeface="Roboto"/>
              <a:cs typeface="Roboto"/>
              <a:sym typeface="Roboto"/>
            </a:endParaRPr>
          </a:p>
        </p:txBody>
      </p:sp>
      <p:sp>
        <p:nvSpPr>
          <p:cNvPr id="174" name="Google Shape;174;p23"/>
          <p:cNvSpPr txBox="1"/>
          <p:nvPr/>
        </p:nvSpPr>
        <p:spPr>
          <a:xfrm>
            <a:off x="5628075" y="354375"/>
            <a:ext cx="30861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100" b="1">
                <a:solidFill>
                  <a:srgbClr val="F67128"/>
                </a:solidFill>
                <a:latin typeface="Roboto"/>
                <a:ea typeface="Roboto"/>
                <a:cs typeface="Roboto"/>
                <a:sym typeface="Roboto"/>
              </a:rPr>
              <a:t>VALUE PROPOSITION</a:t>
            </a:r>
            <a:endParaRPr sz="2100">
              <a:solidFill>
                <a:srgbClr val="980000"/>
              </a:solidFill>
              <a:latin typeface="Merriweather"/>
              <a:ea typeface="Merriweather"/>
              <a:cs typeface="Merriweather"/>
              <a:sym typeface="Merriweather"/>
            </a:endParaRPr>
          </a:p>
        </p:txBody>
      </p:sp>
      <p:sp>
        <p:nvSpPr>
          <p:cNvPr id="175" name="Google Shape;175;p23"/>
          <p:cNvSpPr txBox="1"/>
          <p:nvPr/>
        </p:nvSpPr>
        <p:spPr>
          <a:xfrm>
            <a:off x="5628075" y="1453100"/>
            <a:ext cx="3327300" cy="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Roboto"/>
                <a:ea typeface="Roboto"/>
                <a:cs typeface="Roboto"/>
                <a:sym typeface="Roboto"/>
              </a:rPr>
              <a:t>WORLDWIDE ASSISTANCE</a:t>
            </a:r>
            <a:endParaRPr sz="1800" b="1">
              <a:solidFill>
                <a:schemeClr val="dk2"/>
              </a:solidFill>
              <a:latin typeface="Roboto"/>
              <a:ea typeface="Roboto"/>
              <a:cs typeface="Roboto"/>
              <a:sym typeface="Roboto"/>
            </a:endParaRPr>
          </a:p>
          <a:p>
            <a:pPr marL="0" lvl="0" indent="0" algn="l" rtl="0">
              <a:spcBef>
                <a:spcPts val="0"/>
              </a:spcBef>
              <a:spcAft>
                <a:spcPts val="0"/>
              </a:spcAft>
              <a:buNone/>
            </a:pPr>
            <a:r>
              <a:rPr lang="en" sz="1800">
                <a:solidFill>
                  <a:schemeClr val="dk2"/>
                </a:solidFill>
                <a:latin typeface="Comfortaa Light"/>
                <a:ea typeface="Comfortaa Light"/>
                <a:cs typeface="Comfortaa Light"/>
                <a:sym typeface="Comfortaa Light"/>
              </a:rPr>
              <a:t>connect remotely through LTE </a:t>
            </a:r>
            <a:endParaRPr sz="1800">
              <a:solidFill>
                <a:schemeClr val="dk2"/>
              </a:solidFill>
              <a:latin typeface="Comfortaa Light"/>
              <a:ea typeface="Comfortaa Light"/>
              <a:cs typeface="Comfortaa Light"/>
              <a:sym typeface="Comfortaa Light"/>
            </a:endParaRPr>
          </a:p>
          <a:p>
            <a:pPr marL="0" lvl="0" indent="0" algn="l" rtl="0">
              <a:spcBef>
                <a:spcPts val="0"/>
              </a:spcBef>
              <a:spcAft>
                <a:spcPts val="0"/>
              </a:spcAft>
              <a:buNone/>
            </a:pPr>
            <a:endParaRPr sz="1800">
              <a:solidFill>
                <a:schemeClr val="dk2"/>
              </a:solidFill>
            </a:endParaRPr>
          </a:p>
        </p:txBody>
      </p:sp>
      <p:sp>
        <p:nvSpPr>
          <p:cNvPr id="176" name="Google Shape;176;p23"/>
          <p:cNvSpPr txBox="1"/>
          <p:nvPr/>
        </p:nvSpPr>
        <p:spPr>
          <a:xfrm>
            <a:off x="5628075" y="2738975"/>
            <a:ext cx="3327300" cy="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Roboto"/>
                <a:ea typeface="Roboto"/>
                <a:cs typeface="Roboto"/>
                <a:sym typeface="Roboto"/>
              </a:rPr>
              <a:t>SECURE RECOVERY</a:t>
            </a:r>
            <a:endParaRPr sz="1800" b="1">
              <a:solidFill>
                <a:schemeClr val="dk2"/>
              </a:solidFill>
              <a:latin typeface="Roboto"/>
              <a:ea typeface="Roboto"/>
              <a:cs typeface="Roboto"/>
              <a:sym typeface="Roboto"/>
            </a:endParaRPr>
          </a:p>
          <a:p>
            <a:pPr marL="0" lvl="0" indent="0" algn="l" rtl="0">
              <a:spcBef>
                <a:spcPts val="0"/>
              </a:spcBef>
              <a:spcAft>
                <a:spcPts val="0"/>
              </a:spcAft>
              <a:buNone/>
            </a:pPr>
            <a:r>
              <a:rPr lang="en" sz="1800">
                <a:solidFill>
                  <a:schemeClr val="dk2"/>
                </a:solidFill>
                <a:latin typeface="Comfortaa Light"/>
                <a:ea typeface="Comfortaa Light"/>
                <a:cs typeface="Comfortaa Light"/>
                <a:sym typeface="Comfortaa Light"/>
              </a:rPr>
              <a:t>independent satellite tracking</a:t>
            </a:r>
            <a:endParaRPr sz="1800">
              <a:solidFill>
                <a:schemeClr val="dk2"/>
              </a:solidFill>
              <a:latin typeface="Comfortaa Light"/>
              <a:ea typeface="Comfortaa Light"/>
              <a:cs typeface="Comfortaa Light"/>
              <a:sym typeface="Comfortaa Light"/>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p:nvPr/>
        </p:nvSpPr>
        <p:spPr>
          <a:xfrm>
            <a:off x="2884875" y="354375"/>
            <a:ext cx="30861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100" b="1">
                <a:solidFill>
                  <a:srgbClr val="F67128"/>
                </a:solidFill>
                <a:latin typeface="Roboto"/>
                <a:ea typeface="Roboto"/>
                <a:cs typeface="Roboto"/>
                <a:sym typeface="Roboto"/>
              </a:rPr>
              <a:t>APPLICATIONS</a:t>
            </a:r>
            <a:endParaRPr sz="2100">
              <a:solidFill>
                <a:srgbClr val="980000"/>
              </a:solidFill>
              <a:latin typeface="Merriweather"/>
              <a:ea typeface="Merriweather"/>
              <a:cs typeface="Merriweather"/>
              <a:sym typeface="Merriweather"/>
            </a:endParaRPr>
          </a:p>
        </p:txBody>
      </p:sp>
      <p:sp>
        <p:nvSpPr>
          <p:cNvPr id="182" name="Google Shape;182;p24"/>
          <p:cNvSpPr txBox="1"/>
          <p:nvPr/>
        </p:nvSpPr>
        <p:spPr>
          <a:xfrm>
            <a:off x="600325" y="1248125"/>
            <a:ext cx="3327300" cy="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Roboto"/>
                <a:ea typeface="Roboto"/>
                <a:cs typeface="Roboto"/>
                <a:sym typeface="Roboto"/>
              </a:rPr>
              <a:t>MICROPLASTICS SAMPLING</a:t>
            </a:r>
            <a:endParaRPr sz="1800" b="1">
              <a:solidFill>
                <a:schemeClr val="dk2"/>
              </a:solidFill>
              <a:latin typeface="Roboto"/>
              <a:ea typeface="Roboto"/>
              <a:cs typeface="Roboto"/>
              <a:sym typeface="Roboto"/>
            </a:endParaRPr>
          </a:p>
          <a:p>
            <a:pPr marL="0" lvl="0" indent="0" algn="l" rtl="0">
              <a:spcBef>
                <a:spcPts val="0"/>
              </a:spcBef>
              <a:spcAft>
                <a:spcPts val="0"/>
              </a:spcAft>
              <a:buNone/>
            </a:pPr>
            <a:r>
              <a:rPr lang="en" sz="1800">
                <a:solidFill>
                  <a:schemeClr val="dk2"/>
                </a:solidFill>
                <a:latin typeface="Comfortaa Light"/>
                <a:ea typeface="Comfortaa Light"/>
                <a:cs typeface="Comfortaa Light"/>
                <a:sym typeface="Comfortaa Light"/>
              </a:rPr>
              <a:t>collection of a surface trawl using a 300 um mesh net</a:t>
            </a:r>
            <a:endParaRPr sz="1800">
              <a:solidFill>
                <a:schemeClr val="dk2"/>
              </a:solidFill>
              <a:latin typeface="Comfortaa Light"/>
              <a:ea typeface="Comfortaa Light"/>
              <a:cs typeface="Comfortaa Light"/>
              <a:sym typeface="Comfortaa Light"/>
            </a:endParaRPr>
          </a:p>
          <a:p>
            <a:pPr marL="0" lvl="0" indent="0" algn="l" rtl="0">
              <a:spcBef>
                <a:spcPts val="0"/>
              </a:spcBef>
              <a:spcAft>
                <a:spcPts val="0"/>
              </a:spcAft>
              <a:buNone/>
            </a:pPr>
            <a:endParaRPr sz="1800">
              <a:solidFill>
                <a:schemeClr val="dk2"/>
              </a:solidFill>
            </a:endParaRPr>
          </a:p>
        </p:txBody>
      </p:sp>
      <p:sp>
        <p:nvSpPr>
          <p:cNvPr id="183" name="Google Shape;183;p24"/>
          <p:cNvSpPr txBox="1"/>
          <p:nvPr/>
        </p:nvSpPr>
        <p:spPr>
          <a:xfrm>
            <a:off x="600325" y="3000725"/>
            <a:ext cx="3327300" cy="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Roboto"/>
                <a:ea typeface="Roboto"/>
                <a:cs typeface="Roboto"/>
                <a:sym typeface="Roboto"/>
              </a:rPr>
              <a:t>SATELLITE CALIBRATION</a:t>
            </a:r>
            <a:endParaRPr sz="1800" b="1">
              <a:solidFill>
                <a:schemeClr val="dk2"/>
              </a:solidFill>
              <a:latin typeface="Roboto"/>
              <a:ea typeface="Roboto"/>
              <a:cs typeface="Roboto"/>
              <a:sym typeface="Roboto"/>
            </a:endParaRPr>
          </a:p>
          <a:p>
            <a:pPr marL="0" lvl="0" indent="0" algn="l" rtl="0">
              <a:spcBef>
                <a:spcPts val="0"/>
              </a:spcBef>
              <a:spcAft>
                <a:spcPts val="0"/>
              </a:spcAft>
              <a:buNone/>
            </a:pPr>
            <a:r>
              <a:rPr lang="en" sz="1800">
                <a:solidFill>
                  <a:schemeClr val="dk2"/>
                </a:solidFill>
                <a:latin typeface="Comfortaa Light"/>
                <a:ea typeface="Comfortaa Light"/>
                <a:cs typeface="Comfortaa Light"/>
                <a:sym typeface="Comfortaa Light"/>
              </a:rPr>
              <a:t>water leaving reflectance measurements with Ramses sensor payload</a:t>
            </a:r>
            <a:endParaRPr sz="1800">
              <a:solidFill>
                <a:schemeClr val="dk2"/>
              </a:solidFill>
              <a:latin typeface="Comfortaa Light"/>
              <a:ea typeface="Comfortaa Light"/>
              <a:cs typeface="Comfortaa Light"/>
              <a:sym typeface="Comfortaa Light"/>
            </a:endParaRPr>
          </a:p>
          <a:p>
            <a:pPr marL="0" lvl="0" indent="0" algn="l" rtl="0">
              <a:spcBef>
                <a:spcPts val="0"/>
              </a:spcBef>
              <a:spcAft>
                <a:spcPts val="0"/>
              </a:spcAft>
              <a:buNone/>
            </a:pPr>
            <a:endParaRPr sz="1800">
              <a:solidFill>
                <a:schemeClr val="dk2"/>
              </a:solidFill>
            </a:endParaRPr>
          </a:p>
        </p:txBody>
      </p:sp>
      <p:sp>
        <p:nvSpPr>
          <p:cNvPr id="184" name="Google Shape;184;p24"/>
          <p:cNvSpPr txBox="1"/>
          <p:nvPr/>
        </p:nvSpPr>
        <p:spPr>
          <a:xfrm>
            <a:off x="5019925" y="3000725"/>
            <a:ext cx="3687600" cy="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Roboto"/>
                <a:ea typeface="Roboto"/>
                <a:cs typeface="Roboto"/>
                <a:sym typeface="Roboto"/>
              </a:rPr>
              <a:t>WATER QUALITY PARAMETERS</a:t>
            </a:r>
            <a:endParaRPr sz="1800" b="1">
              <a:solidFill>
                <a:schemeClr val="dk2"/>
              </a:solidFill>
              <a:latin typeface="Roboto"/>
              <a:ea typeface="Roboto"/>
              <a:cs typeface="Roboto"/>
              <a:sym typeface="Roboto"/>
            </a:endParaRPr>
          </a:p>
          <a:p>
            <a:pPr marL="0" lvl="0" indent="0" algn="l" rtl="0">
              <a:spcBef>
                <a:spcPts val="0"/>
              </a:spcBef>
              <a:spcAft>
                <a:spcPts val="0"/>
              </a:spcAft>
              <a:buNone/>
            </a:pPr>
            <a:r>
              <a:rPr lang="en" sz="1800">
                <a:solidFill>
                  <a:schemeClr val="dk2"/>
                </a:solidFill>
                <a:latin typeface="Comfortaa Light"/>
                <a:ea typeface="Comfortaa Light"/>
                <a:cs typeface="Comfortaa Light"/>
                <a:sym typeface="Comfortaa Light"/>
              </a:rPr>
              <a:t>salinity, temperature, fluorescence and turbidity measurements for standard marine surveys</a:t>
            </a:r>
            <a:endParaRPr sz="1800">
              <a:solidFill>
                <a:schemeClr val="dk2"/>
              </a:solidFill>
              <a:latin typeface="Comfortaa Light"/>
              <a:ea typeface="Comfortaa Light"/>
              <a:cs typeface="Comfortaa Light"/>
              <a:sym typeface="Comfortaa Light"/>
            </a:endParaRPr>
          </a:p>
          <a:p>
            <a:pPr marL="0" lvl="0" indent="0" algn="l" rtl="0">
              <a:spcBef>
                <a:spcPts val="0"/>
              </a:spcBef>
              <a:spcAft>
                <a:spcPts val="0"/>
              </a:spcAft>
              <a:buNone/>
            </a:pPr>
            <a:endParaRPr sz="1800">
              <a:solidFill>
                <a:schemeClr val="dk2"/>
              </a:solidFill>
            </a:endParaRPr>
          </a:p>
        </p:txBody>
      </p:sp>
      <p:sp>
        <p:nvSpPr>
          <p:cNvPr id="185" name="Google Shape;185;p24"/>
          <p:cNvSpPr txBox="1"/>
          <p:nvPr/>
        </p:nvSpPr>
        <p:spPr>
          <a:xfrm>
            <a:off x="5019925" y="1248125"/>
            <a:ext cx="3327300" cy="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2"/>
                </a:solidFill>
                <a:latin typeface="Roboto"/>
                <a:ea typeface="Roboto"/>
                <a:cs typeface="Roboto"/>
                <a:sym typeface="Roboto"/>
              </a:rPr>
              <a:t>SALMON LICE SAMPLING</a:t>
            </a:r>
            <a:endParaRPr sz="1800" b="1" dirty="0">
              <a:solidFill>
                <a:schemeClr val="dk2"/>
              </a:solidFill>
              <a:latin typeface="Roboto"/>
              <a:ea typeface="Roboto"/>
              <a:cs typeface="Roboto"/>
              <a:sym typeface="Roboto"/>
            </a:endParaRPr>
          </a:p>
          <a:p>
            <a:pPr marL="0" lvl="0" indent="0" algn="l" rtl="0">
              <a:spcBef>
                <a:spcPts val="0"/>
              </a:spcBef>
              <a:spcAft>
                <a:spcPts val="0"/>
              </a:spcAft>
              <a:buNone/>
            </a:pPr>
            <a:r>
              <a:rPr lang="en" sz="1800" dirty="0">
                <a:solidFill>
                  <a:schemeClr val="dk2"/>
                </a:solidFill>
                <a:latin typeface="Comfortaa Light"/>
                <a:ea typeface="Comfortaa Light"/>
                <a:cs typeface="Comfortaa Light"/>
                <a:sym typeface="Comfortaa Light"/>
              </a:rPr>
              <a:t>collection of a surface trawl using a 120 um mesh net or water volume sampling</a:t>
            </a:r>
            <a:endParaRPr sz="1800" dirty="0">
              <a:solidFill>
                <a:schemeClr val="dk2"/>
              </a:solidFill>
              <a:latin typeface="Comfortaa Light"/>
              <a:ea typeface="Comfortaa Light"/>
              <a:cs typeface="Comfortaa Light"/>
              <a:sym typeface="Comfortaa Light"/>
            </a:endParaRPr>
          </a:p>
          <a:p>
            <a:pPr marL="0" lvl="0" indent="0" algn="l" rtl="0">
              <a:spcBef>
                <a:spcPts val="0"/>
              </a:spcBef>
              <a:spcAft>
                <a:spcPts val="0"/>
              </a:spcAft>
              <a:buNone/>
            </a:pPr>
            <a:endParaRPr sz="1800" dirty="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aphicFrame>
        <p:nvGraphicFramePr>
          <p:cNvPr id="217" name="Google Shape;217;p28"/>
          <p:cNvGraphicFramePr/>
          <p:nvPr/>
        </p:nvGraphicFramePr>
        <p:xfrm>
          <a:off x="685325" y="1314675"/>
          <a:ext cx="7773325" cy="3028950"/>
        </p:xfrm>
        <a:graphic>
          <a:graphicData uri="http://schemas.openxmlformats.org/drawingml/2006/table">
            <a:tbl>
              <a:tblPr>
                <a:noFill/>
                <a:tableStyleId>{523BC135-5785-4C87-A3F1-584E3EF56C2F}</a:tableStyleId>
              </a:tblPr>
              <a:tblGrid>
                <a:gridCol w="952500">
                  <a:extLst>
                    <a:ext uri="{9D8B030D-6E8A-4147-A177-3AD203B41FA5}">
                      <a16:colId xmlns:a16="http://schemas.microsoft.com/office/drawing/2014/main" val="20000"/>
                    </a:ext>
                  </a:extLst>
                </a:gridCol>
                <a:gridCol w="3094825">
                  <a:extLst>
                    <a:ext uri="{9D8B030D-6E8A-4147-A177-3AD203B41FA5}">
                      <a16:colId xmlns:a16="http://schemas.microsoft.com/office/drawing/2014/main" val="20001"/>
                    </a:ext>
                  </a:extLst>
                </a:gridCol>
                <a:gridCol w="966950">
                  <a:extLst>
                    <a:ext uri="{9D8B030D-6E8A-4147-A177-3AD203B41FA5}">
                      <a16:colId xmlns:a16="http://schemas.microsoft.com/office/drawing/2014/main" val="20002"/>
                    </a:ext>
                  </a:extLst>
                </a:gridCol>
                <a:gridCol w="1492925">
                  <a:extLst>
                    <a:ext uri="{9D8B030D-6E8A-4147-A177-3AD203B41FA5}">
                      <a16:colId xmlns:a16="http://schemas.microsoft.com/office/drawing/2014/main" val="20003"/>
                    </a:ext>
                  </a:extLst>
                </a:gridCol>
                <a:gridCol w="1266125">
                  <a:extLst>
                    <a:ext uri="{9D8B030D-6E8A-4147-A177-3AD203B41FA5}">
                      <a16:colId xmlns:a16="http://schemas.microsoft.com/office/drawing/2014/main" val="20004"/>
                    </a:ext>
                  </a:extLst>
                </a:gridCol>
              </a:tblGrid>
              <a:tr h="200025">
                <a:tc>
                  <a:txBody>
                    <a:bodyPr/>
                    <a:lstStyle/>
                    <a:p>
                      <a:pPr marL="0" lvl="0" indent="0" algn="l" rtl="0">
                        <a:lnSpc>
                          <a:spcPct val="100000"/>
                        </a:lnSpc>
                        <a:spcBef>
                          <a:spcPts val="0"/>
                        </a:spcBef>
                        <a:spcAft>
                          <a:spcPts val="0"/>
                        </a:spcAft>
                        <a:buNone/>
                      </a:pPr>
                      <a:r>
                        <a:rPr lang="en" sz="1000" b="1">
                          <a:solidFill>
                            <a:srgbClr val="F67128"/>
                          </a:solidFill>
                          <a:latin typeface="Calibri"/>
                          <a:ea typeface="Calibri"/>
                          <a:cs typeface="Calibri"/>
                          <a:sym typeface="Calibri"/>
                        </a:rPr>
                        <a:t>Institution</a:t>
                      </a:r>
                      <a:endParaRPr sz="1000" b="1">
                        <a:solidFill>
                          <a:srgbClr val="F67128"/>
                        </a:solidFill>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b="1">
                          <a:solidFill>
                            <a:srgbClr val="F67128"/>
                          </a:solidFill>
                          <a:latin typeface="Calibri"/>
                          <a:ea typeface="Calibri"/>
                          <a:cs typeface="Calibri"/>
                          <a:sym typeface="Calibri"/>
                        </a:rPr>
                        <a:t>Role of our POC</a:t>
                      </a:r>
                      <a:endParaRPr sz="1000" b="1">
                        <a:solidFill>
                          <a:srgbClr val="F67128"/>
                        </a:solidFill>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b="1">
                          <a:solidFill>
                            <a:srgbClr val="F67128"/>
                          </a:solidFill>
                          <a:latin typeface="Calibri"/>
                          <a:ea typeface="Calibri"/>
                          <a:cs typeface="Calibri"/>
                          <a:sym typeface="Calibri"/>
                        </a:rPr>
                        <a:t>Country</a:t>
                      </a:r>
                      <a:endParaRPr sz="1000" b="1">
                        <a:solidFill>
                          <a:srgbClr val="F67128"/>
                        </a:solidFill>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b="1">
                          <a:solidFill>
                            <a:srgbClr val="F67128"/>
                          </a:solidFill>
                          <a:latin typeface="Calibri"/>
                          <a:ea typeface="Calibri"/>
                          <a:cs typeface="Calibri"/>
                          <a:sym typeface="Calibri"/>
                        </a:rPr>
                        <a:t>Interest</a:t>
                      </a:r>
                      <a:endParaRPr sz="1000" b="1">
                        <a:solidFill>
                          <a:srgbClr val="F67128"/>
                        </a:solidFill>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b="1">
                          <a:solidFill>
                            <a:srgbClr val="F67128"/>
                          </a:solidFill>
                          <a:latin typeface="Calibri"/>
                          <a:ea typeface="Calibri"/>
                          <a:cs typeface="Calibri"/>
                          <a:sym typeface="Calibri"/>
                        </a:rPr>
                        <a:t>Funnel</a:t>
                      </a:r>
                      <a:endParaRPr sz="1000" b="1">
                        <a:solidFill>
                          <a:srgbClr val="F67128"/>
                        </a:solidFill>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00025">
                <a:tc>
                  <a:txBody>
                    <a:bodyPr/>
                    <a:lstStyle/>
                    <a:p>
                      <a:pPr marL="0" marR="0" lvl="0" indent="0" algn="l" rtl="0">
                        <a:lnSpc>
                          <a:spcPct val="100000"/>
                        </a:lnSpc>
                        <a:spcBef>
                          <a:spcPts val="0"/>
                        </a:spcBef>
                        <a:spcAft>
                          <a:spcPts val="0"/>
                        </a:spcAft>
                        <a:buNone/>
                      </a:pPr>
                      <a:r>
                        <a:rPr lang="en" sz="1000">
                          <a:latin typeface="Calibri"/>
                          <a:ea typeface="Calibri"/>
                          <a:cs typeface="Calibri"/>
                          <a:sym typeface="Calibri"/>
                        </a:rPr>
                        <a:t>The Ocean Cleanup</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a:latin typeface="Calibri"/>
                          <a:ea typeface="Calibri"/>
                          <a:cs typeface="Calibri"/>
                          <a:sym typeface="Calibri"/>
                        </a:rPr>
                        <a:t>Head of Environmental &amp; Social Affairs</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Netherlands</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Manta-net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5. Interest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00000">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CNRS</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Researcher at the Functional Ecology and Environment Laboratory (LEFE)</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France</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Manta-net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5. Interest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00025">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NASA JPL</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Post Doc</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USA</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Radiometer payload</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5. Interest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00000">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Columbia University</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Lamont Research Professor</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USA</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Radiometer payload</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5. Interest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00000">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NIVA</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Chief Scientist</a:t>
                      </a:r>
                      <a:endParaRPr sz="1000"/>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Norway</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Manta-net, Radiometer payload</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4. Consideration</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200025">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Akvaplan niva</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Scientist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Norway</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Manta-net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4. Consideration</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76225">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University of Gothenburg</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Professor</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Sweden</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Manta-net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5. Interest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200025">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ExxonMobil</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Environmental Scientist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USA</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Manta-net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6. Awareness</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200025">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University of Strathclyde</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Reader</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UK</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Radiometer payload</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5. Interest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200025">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NTNU</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Professor</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Norway</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Manta-net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5. Interest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200025">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NTNU</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Forsker</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Norway</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Manta-net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000">
                          <a:latin typeface="Calibri"/>
                          <a:ea typeface="Calibri"/>
                          <a:cs typeface="Calibri"/>
                          <a:sym typeface="Calibri"/>
                        </a:rPr>
                        <a:t>5. Interest</a:t>
                      </a:r>
                      <a:endParaRPr sz="1000">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bl>
          </a:graphicData>
        </a:graphic>
      </p:graphicFrame>
      <p:sp>
        <p:nvSpPr>
          <p:cNvPr id="218" name="Google Shape;218;p28"/>
          <p:cNvSpPr txBox="1"/>
          <p:nvPr/>
        </p:nvSpPr>
        <p:spPr>
          <a:xfrm>
            <a:off x="417950" y="210950"/>
            <a:ext cx="44802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2100" b="1">
                <a:solidFill>
                  <a:srgbClr val="F67128"/>
                </a:solidFill>
                <a:latin typeface="Roboto"/>
                <a:ea typeface="Roboto"/>
                <a:cs typeface="Roboto"/>
                <a:sym typeface="Roboto"/>
              </a:rPr>
              <a:t>TRACTION</a:t>
            </a:r>
            <a:endParaRPr sz="2100" b="1">
              <a:solidFill>
                <a:srgbClr val="F67128"/>
              </a:solidFill>
              <a:latin typeface="Roboto"/>
              <a:ea typeface="Roboto"/>
              <a:cs typeface="Roboto"/>
              <a:sym typeface="Roboto"/>
            </a:endParaRPr>
          </a:p>
        </p:txBody>
      </p:sp>
      <p:sp>
        <p:nvSpPr>
          <p:cNvPr id="219" name="Google Shape;219;p28"/>
          <p:cNvSpPr txBox="1"/>
          <p:nvPr/>
        </p:nvSpPr>
        <p:spPr>
          <a:xfrm>
            <a:off x="6778500" y="4789500"/>
            <a:ext cx="23655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100" b="1">
                <a:solidFill>
                  <a:srgbClr val="F67128"/>
                </a:solidFill>
                <a:latin typeface="Roboto"/>
                <a:ea typeface="Roboto"/>
                <a:cs typeface="Roboto"/>
                <a:sym typeface="Roboto"/>
              </a:rPr>
              <a:t>Visit: https://pamela.solutions/</a:t>
            </a:r>
            <a:endParaRPr sz="1100" b="1">
              <a:solidFill>
                <a:srgbClr val="F67128"/>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0"/>
          <p:cNvPicPr preferRelativeResize="0"/>
          <p:nvPr/>
        </p:nvPicPr>
        <p:blipFill rotWithShape="1">
          <a:blip r:embed="rId3">
            <a:alphaModFix/>
          </a:blip>
          <a:srcRect b="3938"/>
          <a:stretch/>
        </p:blipFill>
        <p:spPr>
          <a:xfrm>
            <a:off x="4217250" y="-183575"/>
            <a:ext cx="5100023" cy="5403274"/>
          </a:xfrm>
          <a:prstGeom prst="rect">
            <a:avLst/>
          </a:prstGeom>
          <a:noFill/>
          <a:ln>
            <a:noFill/>
          </a:ln>
        </p:spPr>
      </p:pic>
      <p:sp>
        <p:nvSpPr>
          <p:cNvPr id="234" name="Google Shape;234;p30"/>
          <p:cNvSpPr txBox="1"/>
          <p:nvPr/>
        </p:nvSpPr>
        <p:spPr>
          <a:xfrm>
            <a:off x="691925" y="241559"/>
            <a:ext cx="44802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2100" b="1" dirty="0">
                <a:solidFill>
                  <a:srgbClr val="F67128"/>
                </a:solidFill>
                <a:latin typeface="Roboto"/>
                <a:ea typeface="Roboto"/>
                <a:cs typeface="Roboto"/>
                <a:sym typeface="Roboto"/>
              </a:rPr>
              <a:t>UNDER CONTROL-ISH</a:t>
            </a:r>
            <a:endParaRPr sz="2100" dirty="0">
              <a:solidFill>
                <a:srgbClr val="980000"/>
              </a:solidFill>
              <a:latin typeface="Merriweather"/>
              <a:ea typeface="Merriweather"/>
              <a:cs typeface="Merriweather"/>
              <a:sym typeface="Merriweather"/>
            </a:endParaRPr>
          </a:p>
        </p:txBody>
      </p:sp>
      <p:sp>
        <p:nvSpPr>
          <p:cNvPr id="235" name="Google Shape;235;p30"/>
          <p:cNvSpPr txBox="1"/>
          <p:nvPr/>
        </p:nvSpPr>
        <p:spPr>
          <a:xfrm>
            <a:off x="162985" y="742423"/>
            <a:ext cx="4225500" cy="1223382"/>
          </a:xfrm>
          <a:prstGeom prst="rect">
            <a:avLst/>
          </a:prstGeom>
          <a:noFill/>
          <a:ln>
            <a:noFill/>
          </a:ln>
        </p:spPr>
        <p:txBody>
          <a:bodyPr spcFirstLastPara="1" wrap="square" lIns="91425" tIns="91425" rIns="91425" bIns="91425" anchor="t" anchorCtr="0">
            <a:spAutoFit/>
          </a:bodyPr>
          <a:lstStyle/>
          <a:p>
            <a:pPr marL="457200" lvl="0" indent="-323850" algn="l" rtl="0">
              <a:lnSpc>
                <a:spcPct val="150000"/>
              </a:lnSpc>
              <a:spcBef>
                <a:spcPts val="0"/>
              </a:spcBef>
              <a:spcAft>
                <a:spcPts val="0"/>
              </a:spcAft>
              <a:buClr>
                <a:schemeClr val="dk1"/>
              </a:buClr>
              <a:buSzPts val="1500"/>
              <a:buFont typeface="Comfortaa Light"/>
              <a:buChar char="●"/>
            </a:pPr>
            <a:r>
              <a:rPr lang="en" sz="1500" dirty="0">
                <a:solidFill>
                  <a:schemeClr val="dk1"/>
                </a:solidFill>
                <a:latin typeface="Comfortaa Light"/>
                <a:ea typeface="Comfortaa Light"/>
                <a:cs typeface="Comfortaa Light"/>
                <a:sym typeface="Comfortaa Light"/>
              </a:rPr>
              <a:t>Building competence (6am) </a:t>
            </a:r>
          </a:p>
          <a:p>
            <a:pPr marL="457200" lvl="0" indent="-323850" algn="l" rtl="0">
              <a:lnSpc>
                <a:spcPct val="150000"/>
              </a:lnSpc>
              <a:spcBef>
                <a:spcPts val="0"/>
              </a:spcBef>
              <a:spcAft>
                <a:spcPts val="0"/>
              </a:spcAft>
              <a:buClr>
                <a:schemeClr val="dk1"/>
              </a:buClr>
              <a:buSzPts val="1500"/>
              <a:buFont typeface="Comfortaa Light"/>
              <a:buChar char="●"/>
            </a:pPr>
            <a:r>
              <a:rPr lang="en" sz="1500" dirty="0">
                <a:solidFill>
                  <a:schemeClr val="dk1"/>
                </a:solidFill>
                <a:latin typeface="Comfortaa Light"/>
                <a:ea typeface="Comfortaa Light"/>
                <a:cs typeface="Comfortaa Light"/>
                <a:sym typeface="Comfortaa Light"/>
              </a:rPr>
              <a:t>Soft funding (somewhat)</a:t>
            </a:r>
          </a:p>
          <a:p>
            <a:pPr marL="457200" lvl="0" indent="-323850" algn="l" rtl="0">
              <a:lnSpc>
                <a:spcPct val="150000"/>
              </a:lnSpc>
              <a:spcBef>
                <a:spcPts val="0"/>
              </a:spcBef>
              <a:spcAft>
                <a:spcPts val="0"/>
              </a:spcAft>
              <a:buClr>
                <a:schemeClr val="dk1"/>
              </a:buClr>
              <a:buSzPts val="1500"/>
              <a:buFont typeface="Comfortaa Light"/>
              <a:buChar char="●"/>
            </a:pPr>
            <a:r>
              <a:rPr lang="en" sz="1500" dirty="0">
                <a:solidFill>
                  <a:schemeClr val="dk1"/>
                </a:solidFill>
                <a:latin typeface="Comfortaa Light"/>
                <a:ea typeface="Comfortaa Light"/>
                <a:cs typeface="Comfortaa Light"/>
                <a:sym typeface="Comfortaa Light"/>
              </a:rPr>
              <a:t>Immediate customers </a:t>
            </a:r>
          </a:p>
        </p:txBody>
      </p:sp>
      <p:sp>
        <p:nvSpPr>
          <p:cNvPr id="236" name="Google Shape;236;p30"/>
          <p:cNvSpPr txBox="1"/>
          <p:nvPr/>
        </p:nvSpPr>
        <p:spPr>
          <a:xfrm>
            <a:off x="6778500" y="4663725"/>
            <a:ext cx="23655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100" b="1">
                <a:solidFill>
                  <a:srgbClr val="F67128"/>
                </a:solidFill>
                <a:latin typeface="Roboto"/>
                <a:ea typeface="Roboto"/>
                <a:cs typeface="Roboto"/>
                <a:sym typeface="Roboto"/>
              </a:rPr>
              <a:t>Visit: https://pamela.solutions/</a:t>
            </a:r>
            <a:endParaRPr sz="1100" b="1">
              <a:solidFill>
                <a:srgbClr val="F67128"/>
              </a:solidFill>
              <a:latin typeface="Roboto"/>
              <a:ea typeface="Roboto"/>
              <a:cs typeface="Roboto"/>
              <a:sym typeface="Roboto"/>
            </a:endParaRPr>
          </a:p>
        </p:txBody>
      </p:sp>
      <p:sp>
        <p:nvSpPr>
          <p:cNvPr id="2" name="Google Shape;234;p30">
            <a:extLst>
              <a:ext uri="{FF2B5EF4-FFF2-40B4-BE49-F238E27FC236}">
                <a16:creationId xmlns:a16="http://schemas.microsoft.com/office/drawing/2014/main" id="{1B6CFB24-AB34-C26D-002F-81D3FEE61AFD}"/>
              </a:ext>
            </a:extLst>
          </p:cNvPr>
          <p:cNvSpPr txBox="1"/>
          <p:nvPr/>
        </p:nvSpPr>
        <p:spPr>
          <a:xfrm>
            <a:off x="691925" y="1958769"/>
            <a:ext cx="44802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2100" b="1" dirty="0">
                <a:solidFill>
                  <a:srgbClr val="F67128"/>
                </a:solidFill>
                <a:latin typeface="Roboto"/>
                <a:ea typeface="Roboto"/>
                <a:cs typeface="Roboto"/>
                <a:sym typeface="Roboto"/>
              </a:rPr>
              <a:t>CHALLENGES</a:t>
            </a:r>
            <a:endParaRPr sz="2100" dirty="0">
              <a:solidFill>
                <a:srgbClr val="980000"/>
              </a:solidFill>
              <a:latin typeface="Merriweather"/>
              <a:ea typeface="Merriweather"/>
              <a:cs typeface="Merriweather"/>
              <a:sym typeface="Merriweather"/>
            </a:endParaRPr>
          </a:p>
        </p:txBody>
      </p:sp>
      <p:sp>
        <p:nvSpPr>
          <p:cNvPr id="4" name="TextBox 3">
            <a:extLst>
              <a:ext uri="{FF2B5EF4-FFF2-40B4-BE49-F238E27FC236}">
                <a16:creationId xmlns:a16="http://schemas.microsoft.com/office/drawing/2014/main" id="{3DB0D30B-2ECC-2E02-AC63-B998CA86EA40}"/>
              </a:ext>
            </a:extLst>
          </p:cNvPr>
          <p:cNvSpPr txBox="1"/>
          <p:nvPr/>
        </p:nvSpPr>
        <p:spPr>
          <a:xfrm>
            <a:off x="162985" y="2466669"/>
            <a:ext cx="3985433" cy="2000869"/>
          </a:xfrm>
          <a:prstGeom prst="rect">
            <a:avLst/>
          </a:prstGeom>
          <a:noFill/>
        </p:spPr>
        <p:txBody>
          <a:bodyPr wrap="square">
            <a:spAutoFit/>
          </a:bodyPr>
          <a:lstStyle/>
          <a:p>
            <a:pPr marL="457200" indent="-323850">
              <a:lnSpc>
                <a:spcPct val="150000"/>
              </a:lnSpc>
              <a:buClr>
                <a:schemeClr val="dk1"/>
              </a:buClr>
              <a:buSzPts val="1500"/>
              <a:buFont typeface="Comfortaa Light"/>
              <a:buChar char="●"/>
            </a:pPr>
            <a:r>
              <a:rPr lang="en-US" sz="1200" dirty="0">
                <a:solidFill>
                  <a:schemeClr val="dk1"/>
                </a:solidFill>
                <a:latin typeface="Comfortaa Light"/>
                <a:ea typeface="Comfortaa Light"/>
                <a:cs typeface="Comfortaa Light"/>
                <a:sym typeface="Comfortaa Light"/>
              </a:rPr>
              <a:t>From innovation to product</a:t>
            </a:r>
          </a:p>
          <a:p>
            <a:pPr marL="457200" indent="-323850">
              <a:lnSpc>
                <a:spcPct val="150000"/>
              </a:lnSpc>
              <a:buClr>
                <a:schemeClr val="dk1"/>
              </a:buClr>
              <a:buSzPts val="1500"/>
              <a:buFont typeface="Comfortaa Light"/>
              <a:buChar char="●"/>
            </a:pPr>
            <a:r>
              <a:rPr lang="en-US" sz="1200" dirty="0">
                <a:solidFill>
                  <a:schemeClr val="dk1"/>
                </a:solidFill>
                <a:latin typeface="Comfortaa Light"/>
                <a:ea typeface="Comfortaa Light"/>
                <a:cs typeface="Comfortaa Light"/>
                <a:sym typeface="Comfortaa Light"/>
              </a:rPr>
              <a:t>Capital for joining projects (restrictions on soft funding)</a:t>
            </a:r>
          </a:p>
          <a:p>
            <a:pPr marL="457200" indent="-323850">
              <a:lnSpc>
                <a:spcPct val="150000"/>
              </a:lnSpc>
              <a:buClr>
                <a:schemeClr val="dk1"/>
              </a:buClr>
              <a:buSzPts val="1500"/>
              <a:buFont typeface="Comfortaa Light"/>
              <a:buChar char="●"/>
            </a:pPr>
            <a:r>
              <a:rPr lang="en-US" sz="1200" dirty="0">
                <a:solidFill>
                  <a:schemeClr val="dk1"/>
                </a:solidFill>
                <a:latin typeface="Comfortaa Light"/>
                <a:ea typeface="Comfortaa Light"/>
                <a:cs typeface="Comfortaa Light"/>
                <a:sym typeface="Comfortaa Light"/>
              </a:rPr>
              <a:t>Hardware is hard! (NO/INT)</a:t>
            </a:r>
          </a:p>
          <a:p>
            <a:pPr marL="457200" indent="-323850">
              <a:lnSpc>
                <a:spcPct val="150000"/>
              </a:lnSpc>
              <a:buClr>
                <a:schemeClr val="dk1"/>
              </a:buClr>
              <a:buSzPts val="1500"/>
              <a:buFont typeface="Comfortaa Light"/>
              <a:buChar char="●"/>
            </a:pPr>
            <a:r>
              <a:rPr lang="en-US" sz="1200" dirty="0">
                <a:solidFill>
                  <a:schemeClr val="dk1"/>
                </a:solidFill>
                <a:latin typeface="Comfortaa Light"/>
                <a:ea typeface="Comfortaa Light"/>
                <a:cs typeface="Comfortaa Light"/>
                <a:sym typeface="Comfortaa Light"/>
              </a:rPr>
              <a:t>Long term value proposition (analysis?)</a:t>
            </a:r>
          </a:p>
          <a:p>
            <a:pPr marL="457200" indent="-323850">
              <a:lnSpc>
                <a:spcPct val="150000"/>
              </a:lnSpc>
              <a:buClr>
                <a:schemeClr val="dk1"/>
              </a:buClr>
              <a:buSzPts val="1500"/>
              <a:buFont typeface="Comfortaa Light"/>
              <a:buChar char="●"/>
            </a:pPr>
            <a:r>
              <a:rPr lang="en-US" sz="1200" dirty="0">
                <a:solidFill>
                  <a:schemeClr val="dk1"/>
                </a:solidFill>
                <a:latin typeface="Comfortaa Light"/>
                <a:ea typeface="Comfortaa Light"/>
                <a:cs typeface="Comfortaa Light"/>
                <a:sym typeface="Comfortaa Light"/>
              </a:rPr>
              <a:t>“Killer app” </a:t>
            </a:r>
          </a:p>
          <a:p>
            <a:pPr marL="457200" indent="-323850">
              <a:lnSpc>
                <a:spcPct val="150000"/>
              </a:lnSpc>
              <a:buClr>
                <a:schemeClr val="dk1"/>
              </a:buClr>
              <a:buSzPts val="1500"/>
              <a:buFont typeface="Comfortaa Light"/>
              <a:buChar char="●"/>
            </a:pPr>
            <a:r>
              <a:rPr lang="en-US" sz="1200" dirty="0">
                <a:solidFill>
                  <a:schemeClr val="dk1"/>
                </a:solidFill>
                <a:latin typeface="Comfortaa Light"/>
                <a:ea typeface="Comfortaa Light"/>
                <a:cs typeface="Comfortaa Light"/>
                <a:sym typeface="Comfortaa Light"/>
              </a:rPr>
              <a:t>Growing the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
                                            <p:txEl>
                                              <p:pRg st="0" end="0"/>
                                            </p:txEl>
                                          </p:spTgt>
                                        </p:tgtEl>
                                        <p:attrNameLst>
                                          <p:attrName>style.visibility</p:attrName>
                                        </p:attrNameLst>
                                      </p:cBhvr>
                                      <p:to>
                                        <p:strVal val="visible"/>
                                      </p:to>
                                    </p:set>
                                    <p:animEffect transition="in" filter="fade">
                                      <p:cBhvr>
                                        <p:cTn id="12" dur="500"/>
                                        <p:tgtEl>
                                          <p:spTgt spid="2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
                                            <p:txEl>
                                              <p:pRg st="1" end="1"/>
                                            </p:txEl>
                                          </p:spTgt>
                                        </p:tgtEl>
                                        <p:attrNameLst>
                                          <p:attrName>style.visibility</p:attrName>
                                        </p:attrNameLst>
                                      </p:cBhvr>
                                      <p:to>
                                        <p:strVal val="visible"/>
                                      </p:to>
                                    </p:set>
                                    <p:animEffect transition="in" filter="fade">
                                      <p:cBhvr>
                                        <p:cTn id="17" dur="500"/>
                                        <p:tgtEl>
                                          <p:spTgt spid="2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
                                            <p:txEl>
                                              <p:pRg st="2" end="2"/>
                                            </p:txEl>
                                          </p:spTgt>
                                        </p:tgtEl>
                                        <p:attrNameLst>
                                          <p:attrName>style.visibility</p:attrName>
                                        </p:attrNameLst>
                                      </p:cBhvr>
                                      <p:to>
                                        <p:strVal val="visible"/>
                                      </p:to>
                                    </p:set>
                                    <p:animEffect transition="in" filter="fade">
                                      <p:cBhvr>
                                        <p:cTn id="22" dur="500"/>
                                        <p:tgtEl>
                                          <p:spTgt spid="2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500"/>
                                        <p:tgtEl>
                                          <p:spTgt spid="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animEffect transition="in" filter="fade">
                                      <p:cBhvr>
                                        <p:cTn id="5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P spid="235" grpId="0" build="p"/>
      <p:bldP spid="2" grpId="0"/>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7128">
            <a:alpha val="59750"/>
          </a:srgbClr>
        </a:solidFill>
        <a:effectLst/>
      </p:bgPr>
    </p:bg>
    <p:spTree>
      <p:nvGrpSpPr>
        <p:cNvPr id="1" name="Shape 247"/>
        <p:cNvGrpSpPr/>
        <p:nvPr/>
      </p:nvGrpSpPr>
      <p:grpSpPr>
        <a:xfrm>
          <a:off x="0" y="0"/>
          <a:ext cx="0" cy="0"/>
          <a:chOff x="0" y="0"/>
          <a:chExt cx="0" cy="0"/>
        </a:xfrm>
      </p:grpSpPr>
      <p:pic>
        <p:nvPicPr>
          <p:cNvPr id="248" name="Google Shape;248;p32"/>
          <p:cNvPicPr preferRelativeResize="0"/>
          <p:nvPr/>
        </p:nvPicPr>
        <p:blipFill>
          <a:blip r:embed="rId3">
            <a:alphaModFix/>
          </a:blip>
          <a:stretch>
            <a:fillRect/>
          </a:stretch>
        </p:blipFill>
        <p:spPr>
          <a:xfrm>
            <a:off x="0" y="89099"/>
            <a:ext cx="8961649" cy="5972974"/>
          </a:xfrm>
          <a:prstGeom prst="rect">
            <a:avLst/>
          </a:prstGeom>
          <a:noFill/>
          <a:ln>
            <a:noFill/>
          </a:ln>
        </p:spPr>
      </p:pic>
      <p:sp>
        <p:nvSpPr>
          <p:cNvPr id="249" name="Google Shape;249;p32"/>
          <p:cNvSpPr txBox="1">
            <a:spLocks noGrp="1"/>
          </p:cNvSpPr>
          <p:nvPr>
            <p:ph type="ctrTitle"/>
          </p:nvPr>
        </p:nvSpPr>
        <p:spPr>
          <a:xfrm>
            <a:off x="311708" y="-62702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1100"/>
              <a:buFont typeface="Arial"/>
              <a:buNone/>
            </a:pPr>
            <a:r>
              <a:rPr lang="en" sz="6400" b="1">
                <a:solidFill>
                  <a:srgbClr val="EBE9E3"/>
                </a:solidFill>
                <a:latin typeface="Roboto"/>
                <a:ea typeface="Roboto"/>
                <a:cs typeface="Roboto"/>
                <a:sym typeface="Roboto"/>
              </a:rPr>
              <a:t>PAMELA</a:t>
            </a:r>
            <a:r>
              <a:rPr lang="en" b="1">
                <a:solidFill>
                  <a:srgbClr val="EBE9E3"/>
                </a:solidFill>
                <a:latin typeface="Roboto"/>
                <a:ea typeface="Roboto"/>
                <a:cs typeface="Roboto"/>
                <a:sym typeface="Roboto"/>
              </a:rPr>
              <a:t> </a:t>
            </a:r>
            <a:endParaRPr b="1">
              <a:solidFill>
                <a:srgbClr val="EBE9E3"/>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 sz="1433">
                <a:solidFill>
                  <a:srgbClr val="EBE9E3"/>
                </a:solidFill>
                <a:latin typeface="Comfortaa Light"/>
                <a:ea typeface="Comfortaa Light"/>
                <a:cs typeface="Comfortaa Light"/>
                <a:sym typeface="Comfortaa Light"/>
              </a:rPr>
              <a:t>Portable Autonomous Marine </a:t>
            </a:r>
            <a:endParaRPr sz="1433">
              <a:solidFill>
                <a:srgbClr val="EBE9E3"/>
              </a:solidFill>
              <a:latin typeface="Comfortaa Light"/>
              <a:ea typeface="Comfortaa Light"/>
              <a:cs typeface="Comfortaa Light"/>
              <a:sym typeface="Comfortaa Light"/>
            </a:endParaRPr>
          </a:p>
          <a:p>
            <a:pPr marL="0" lvl="0" indent="0" algn="ctr" rtl="0">
              <a:spcBef>
                <a:spcPts val="0"/>
              </a:spcBef>
              <a:spcAft>
                <a:spcPts val="0"/>
              </a:spcAft>
              <a:buNone/>
            </a:pPr>
            <a:r>
              <a:rPr lang="en" sz="1433">
                <a:solidFill>
                  <a:srgbClr val="EBE9E3"/>
                </a:solidFill>
                <a:latin typeface="Comfortaa Light"/>
                <a:ea typeface="Comfortaa Light"/>
                <a:cs typeface="Comfortaa Light"/>
                <a:sym typeface="Comfortaa Light"/>
              </a:rPr>
              <a:t>Exploration and Learning Apparatus</a:t>
            </a:r>
            <a:endParaRPr sz="6400">
              <a:solidFill>
                <a:srgbClr val="EBE9E3"/>
              </a:solidFill>
              <a:latin typeface="Comfortaa Light"/>
              <a:ea typeface="Comfortaa Light"/>
              <a:cs typeface="Comfortaa Light"/>
              <a:sym typeface="Comfortaa Light"/>
            </a:endParaRPr>
          </a:p>
        </p:txBody>
      </p:sp>
      <p:sp>
        <p:nvSpPr>
          <p:cNvPr id="250" name="Google Shape;250;p32"/>
          <p:cNvSpPr txBox="1"/>
          <p:nvPr/>
        </p:nvSpPr>
        <p:spPr>
          <a:xfrm>
            <a:off x="6778500" y="4789500"/>
            <a:ext cx="23655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100" b="1">
                <a:solidFill>
                  <a:srgbClr val="F67128"/>
                </a:solidFill>
                <a:latin typeface="Roboto"/>
                <a:ea typeface="Roboto"/>
                <a:cs typeface="Roboto"/>
                <a:sym typeface="Roboto"/>
              </a:rPr>
              <a:t>Visit: https://pamela.solutions/</a:t>
            </a:r>
            <a:endParaRPr sz="1100" b="1">
              <a:solidFill>
                <a:srgbClr val="F67128"/>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126250"/>
            <a:ext cx="85206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100" b="1">
                <a:solidFill>
                  <a:srgbClr val="F67128"/>
                </a:solidFill>
                <a:latin typeface="Roboto"/>
                <a:ea typeface="Roboto"/>
                <a:cs typeface="Roboto"/>
                <a:sym typeface="Roboto"/>
              </a:rPr>
              <a:t>TEAM</a:t>
            </a:r>
            <a:endParaRPr sz="2100">
              <a:solidFill>
                <a:srgbClr val="980000"/>
              </a:solidFill>
              <a:latin typeface="Merriweather"/>
              <a:ea typeface="Merriweather"/>
              <a:cs typeface="Merriweather"/>
              <a:sym typeface="Merriweather"/>
            </a:endParaRPr>
          </a:p>
        </p:txBody>
      </p:sp>
      <p:sp>
        <p:nvSpPr>
          <p:cNvPr id="62" name="Google Shape;62;p14"/>
          <p:cNvSpPr txBox="1"/>
          <p:nvPr/>
        </p:nvSpPr>
        <p:spPr>
          <a:xfrm>
            <a:off x="4785450" y="3365288"/>
            <a:ext cx="3427500" cy="969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2100" b="1">
                <a:solidFill>
                  <a:srgbClr val="F67128"/>
                </a:solidFill>
                <a:latin typeface="Roboto"/>
                <a:ea typeface="Roboto"/>
                <a:cs typeface="Roboto"/>
                <a:sym typeface="Roboto"/>
              </a:rPr>
              <a:t>Artur Zolich, CTO</a:t>
            </a:r>
            <a:endParaRPr sz="2100" b="1">
              <a:solidFill>
                <a:srgbClr val="F67128"/>
              </a:solidFill>
              <a:latin typeface="Roboto"/>
              <a:ea typeface="Roboto"/>
              <a:cs typeface="Roboto"/>
              <a:sym typeface="Roboto"/>
            </a:endParaRPr>
          </a:p>
          <a:p>
            <a:pPr marL="0" marR="0" lvl="0" indent="0" algn="ctr" rtl="0">
              <a:lnSpc>
                <a:spcPct val="100000"/>
              </a:lnSpc>
              <a:spcBef>
                <a:spcPts val="0"/>
              </a:spcBef>
              <a:spcAft>
                <a:spcPts val="0"/>
              </a:spcAft>
              <a:buNone/>
            </a:pPr>
            <a:r>
              <a:rPr lang="en" sz="1000">
                <a:solidFill>
                  <a:schemeClr val="dk1"/>
                </a:solidFill>
                <a:latin typeface="Comfortaa Light"/>
                <a:ea typeface="Comfortaa Light"/>
                <a:cs typeface="Comfortaa Light"/>
                <a:sym typeface="Comfortaa Light"/>
              </a:rPr>
              <a:t>Associate Professor in Mechatronics @ OsloMet Oceanlab</a:t>
            </a:r>
            <a:endParaRPr sz="1000">
              <a:solidFill>
                <a:schemeClr val="dk1"/>
              </a:solidFill>
              <a:latin typeface="Comfortaa Light"/>
              <a:ea typeface="Comfortaa Light"/>
              <a:cs typeface="Comfortaa Light"/>
              <a:sym typeface="Comfortaa Light"/>
            </a:endParaRPr>
          </a:p>
          <a:p>
            <a:pPr marL="0" marR="0" lvl="0" indent="0" algn="ctr" rtl="0">
              <a:lnSpc>
                <a:spcPct val="100000"/>
              </a:lnSpc>
              <a:spcBef>
                <a:spcPts val="0"/>
              </a:spcBef>
              <a:spcAft>
                <a:spcPts val="0"/>
              </a:spcAft>
              <a:buNone/>
            </a:pPr>
            <a:r>
              <a:rPr lang="en" sz="1000">
                <a:solidFill>
                  <a:schemeClr val="dk1"/>
                </a:solidFill>
                <a:latin typeface="Comfortaa Light"/>
                <a:ea typeface="Comfortaa Light"/>
                <a:cs typeface="Comfortaa Light"/>
                <a:sym typeface="Comfortaa Light"/>
              </a:rPr>
              <a:t>https://www.linkedin.com/in/artur-zolich/</a:t>
            </a:r>
            <a:endParaRPr sz="1000">
              <a:solidFill>
                <a:schemeClr val="dk1"/>
              </a:solidFill>
              <a:latin typeface="Comfortaa Light"/>
              <a:ea typeface="Comfortaa Light"/>
              <a:cs typeface="Comfortaa Light"/>
              <a:sym typeface="Comfortaa Light"/>
            </a:endParaRPr>
          </a:p>
        </p:txBody>
      </p:sp>
      <p:pic>
        <p:nvPicPr>
          <p:cNvPr id="63" name="Google Shape;63;p14"/>
          <p:cNvPicPr preferRelativeResize="0"/>
          <p:nvPr/>
        </p:nvPicPr>
        <p:blipFill>
          <a:blip r:embed="rId3">
            <a:alphaModFix/>
          </a:blip>
          <a:stretch>
            <a:fillRect/>
          </a:stretch>
        </p:blipFill>
        <p:spPr>
          <a:xfrm>
            <a:off x="5378838" y="1147000"/>
            <a:ext cx="2240713" cy="2240713"/>
          </a:xfrm>
          <a:prstGeom prst="rect">
            <a:avLst/>
          </a:prstGeom>
          <a:noFill/>
          <a:ln>
            <a:noFill/>
          </a:ln>
        </p:spPr>
      </p:pic>
      <p:pic>
        <p:nvPicPr>
          <p:cNvPr id="64" name="Google Shape;64;p14"/>
          <p:cNvPicPr preferRelativeResize="0"/>
          <p:nvPr/>
        </p:nvPicPr>
        <p:blipFill>
          <a:blip r:embed="rId4">
            <a:alphaModFix/>
          </a:blip>
          <a:stretch>
            <a:fillRect/>
          </a:stretch>
        </p:blipFill>
        <p:spPr>
          <a:xfrm>
            <a:off x="1563388" y="1169436"/>
            <a:ext cx="2195832" cy="2195850"/>
          </a:xfrm>
          <a:prstGeom prst="rect">
            <a:avLst/>
          </a:prstGeom>
          <a:noFill/>
          <a:ln>
            <a:noFill/>
          </a:ln>
        </p:spPr>
      </p:pic>
      <p:sp>
        <p:nvSpPr>
          <p:cNvPr id="65" name="Google Shape;65;p14"/>
          <p:cNvSpPr txBox="1"/>
          <p:nvPr/>
        </p:nvSpPr>
        <p:spPr>
          <a:xfrm>
            <a:off x="931062" y="3365288"/>
            <a:ext cx="3460500" cy="969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2100" b="1">
                <a:solidFill>
                  <a:srgbClr val="F67128"/>
                </a:solidFill>
                <a:latin typeface="Roboto"/>
                <a:ea typeface="Roboto"/>
                <a:cs typeface="Roboto"/>
                <a:sym typeface="Roboto"/>
              </a:rPr>
              <a:t>Andrea Faltynkova, CEO</a:t>
            </a:r>
            <a:endParaRPr sz="2100" b="1">
              <a:solidFill>
                <a:srgbClr val="F67128"/>
              </a:solidFill>
              <a:latin typeface="Roboto"/>
              <a:ea typeface="Roboto"/>
              <a:cs typeface="Roboto"/>
              <a:sym typeface="Roboto"/>
            </a:endParaRPr>
          </a:p>
          <a:p>
            <a:pPr marL="0" marR="0" lvl="0" indent="0" algn="ctr" rtl="0">
              <a:lnSpc>
                <a:spcPct val="100000"/>
              </a:lnSpc>
              <a:spcBef>
                <a:spcPts val="0"/>
              </a:spcBef>
              <a:spcAft>
                <a:spcPts val="0"/>
              </a:spcAft>
              <a:buNone/>
            </a:pPr>
            <a:r>
              <a:rPr lang="en" sz="1000">
                <a:solidFill>
                  <a:schemeClr val="dk1"/>
                </a:solidFill>
                <a:latin typeface="Comfortaa Light"/>
                <a:ea typeface="Comfortaa Light"/>
                <a:cs typeface="Comfortaa Light"/>
                <a:sym typeface="Comfortaa Light"/>
              </a:rPr>
              <a:t>Expert in microplastics research</a:t>
            </a:r>
            <a:endParaRPr sz="1000">
              <a:solidFill>
                <a:schemeClr val="dk1"/>
              </a:solidFill>
              <a:latin typeface="Comfortaa Light"/>
              <a:ea typeface="Comfortaa Light"/>
              <a:cs typeface="Comfortaa Light"/>
              <a:sym typeface="Comfortaa Light"/>
            </a:endParaRPr>
          </a:p>
          <a:p>
            <a:pPr marL="0" marR="0" lvl="0" indent="0" algn="ctr" rtl="0">
              <a:lnSpc>
                <a:spcPct val="100000"/>
              </a:lnSpc>
              <a:spcBef>
                <a:spcPts val="0"/>
              </a:spcBef>
              <a:spcAft>
                <a:spcPts val="0"/>
              </a:spcAft>
              <a:buNone/>
            </a:pPr>
            <a:r>
              <a:rPr lang="en" sz="1000">
                <a:solidFill>
                  <a:schemeClr val="dk1"/>
                </a:solidFill>
                <a:latin typeface="Comfortaa Light"/>
                <a:ea typeface="Comfortaa Light"/>
                <a:cs typeface="Comfortaa Light"/>
                <a:sym typeface="Comfortaa Light"/>
              </a:rPr>
              <a:t>PhD candidate @ NTNU</a:t>
            </a:r>
            <a:endParaRPr sz="1000">
              <a:solidFill>
                <a:schemeClr val="dk1"/>
              </a:solidFill>
              <a:latin typeface="Comfortaa Light"/>
              <a:ea typeface="Comfortaa Light"/>
              <a:cs typeface="Comfortaa Light"/>
              <a:sym typeface="Comfortaa Light"/>
            </a:endParaRPr>
          </a:p>
          <a:p>
            <a:pPr marL="0" marR="0" lvl="0" indent="0" algn="ctr" rtl="0">
              <a:lnSpc>
                <a:spcPct val="100000"/>
              </a:lnSpc>
              <a:spcBef>
                <a:spcPts val="0"/>
              </a:spcBef>
              <a:spcAft>
                <a:spcPts val="0"/>
              </a:spcAft>
              <a:buNone/>
            </a:pPr>
            <a:r>
              <a:rPr lang="en" sz="1000">
                <a:solidFill>
                  <a:schemeClr val="dk1"/>
                </a:solidFill>
                <a:latin typeface="Comfortaa Light"/>
                <a:ea typeface="Comfortaa Light"/>
                <a:cs typeface="Comfortaa Light"/>
                <a:sym typeface="Comfortaa Light"/>
              </a:rPr>
              <a:t>https://www.linkedin.com/in/a-faltynkova/</a:t>
            </a:r>
            <a:endParaRPr sz="1000">
              <a:solidFill>
                <a:schemeClr val="dk1"/>
              </a:solidFill>
              <a:latin typeface="Comfortaa Light"/>
              <a:ea typeface="Comfortaa Light"/>
              <a:cs typeface="Comfortaa Light"/>
              <a:sym typeface="Comfortaa Light"/>
            </a:endParaRPr>
          </a:p>
        </p:txBody>
      </p:sp>
      <p:sp>
        <p:nvSpPr>
          <p:cNvPr id="66" name="Google Shape;66;p14"/>
          <p:cNvSpPr txBox="1"/>
          <p:nvPr/>
        </p:nvSpPr>
        <p:spPr>
          <a:xfrm>
            <a:off x="6778500" y="4789500"/>
            <a:ext cx="23655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100" b="1">
                <a:solidFill>
                  <a:srgbClr val="F67128"/>
                </a:solidFill>
                <a:latin typeface="Roboto"/>
                <a:ea typeface="Roboto"/>
                <a:cs typeface="Roboto"/>
                <a:sym typeface="Roboto"/>
              </a:rPr>
              <a:t>Visit: https://pamela.solutions/</a:t>
            </a:r>
            <a:endParaRPr sz="1100" b="1">
              <a:solidFill>
                <a:srgbClr val="F67128"/>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5"/>
          <p:cNvPicPr preferRelativeResize="0"/>
          <p:nvPr/>
        </p:nvPicPr>
        <p:blipFill>
          <a:blip r:embed="rId3">
            <a:alphaModFix/>
          </a:blip>
          <a:stretch>
            <a:fillRect/>
          </a:stretch>
        </p:blipFill>
        <p:spPr>
          <a:xfrm>
            <a:off x="152400" y="910313"/>
            <a:ext cx="8839201" cy="3322868"/>
          </a:xfrm>
          <a:prstGeom prst="rect">
            <a:avLst/>
          </a:prstGeom>
          <a:noFill/>
          <a:ln>
            <a:noFill/>
          </a:ln>
        </p:spPr>
      </p:pic>
      <p:pic>
        <p:nvPicPr>
          <p:cNvPr id="72" name="Google Shape;72;p15"/>
          <p:cNvPicPr preferRelativeResize="0"/>
          <p:nvPr/>
        </p:nvPicPr>
        <p:blipFill>
          <a:blip r:embed="rId4">
            <a:alphaModFix/>
          </a:blip>
          <a:stretch>
            <a:fillRect/>
          </a:stretch>
        </p:blipFill>
        <p:spPr>
          <a:xfrm>
            <a:off x="5538950" y="3892905"/>
            <a:ext cx="1771650" cy="485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7"/>
          <p:cNvPicPr preferRelativeResize="0"/>
          <p:nvPr/>
        </p:nvPicPr>
        <p:blipFill>
          <a:blip r:embed="rId3">
            <a:alphaModFix/>
          </a:blip>
          <a:stretch>
            <a:fillRect/>
          </a:stretch>
        </p:blipFill>
        <p:spPr>
          <a:xfrm>
            <a:off x="1588524" y="583250"/>
            <a:ext cx="5966950" cy="3976999"/>
          </a:xfrm>
          <a:prstGeom prst="rect">
            <a:avLst/>
          </a:prstGeom>
          <a:noFill/>
          <a:ln>
            <a:noFill/>
          </a:ln>
        </p:spPr>
      </p:pic>
      <p:sp>
        <p:nvSpPr>
          <p:cNvPr id="85" name="Google Shape;85;p17"/>
          <p:cNvSpPr txBox="1"/>
          <p:nvPr/>
        </p:nvSpPr>
        <p:spPr>
          <a:xfrm>
            <a:off x="6778500" y="4789500"/>
            <a:ext cx="23655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100" b="1">
                <a:solidFill>
                  <a:srgbClr val="F67128"/>
                </a:solidFill>
                <a:latin typeface="Roboto"/>
                <a:ea typeface="Roboto"/>
                <a:cs typeface="Roboto"/>
                <a:sym typeface="Roboto"/>
              </a:rPr>
              <a:t>Visit: https://pamela.solutions/</a:t>
            </a:r>
            <a:endParaRPr sz="1100" b="1">
              <a:solidFill>
                <a:srgbClr val="F67128"/>
              </a:solidFill>
              <a:latin typeface="Roboto"/>
              <a:ea typeface="Roboto"/>
              <a:cs typeface="Roboto"/>
              <a:sym typeface="Roboto"/>
            </a:endParaRPr>
          </a:p>
        </p:txBody>
      </p:sp>
      <p:sp>
        <p:nvSpPr>
          <p:cNvPr id="86" name="Google Shape;86;p17"/>
          <p:cNvSpPr txBox="1">
            <a:spLocks noGrp="1"/>
          </p:cNvSpPr>
          <p:nvPr>
            <p:ph type="title"/>
          </p:nvPr>
        </p:nvSpPr>
        <p:spPr>
          <a:xfrm>
            <a:off x="120600" y="1725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b="1">
                <a:solidFill>
                  <a:srgbClr val="F67128"/>
                </a:solidFill>
                <a:latin typeface="Roboto"/>
                <a:ea typeface="Roboto"/>
                <a:cs typeface="Roboto"/>
                <a:sym typeface="Roboto"/>
              </a:rPr>
              <a:t>SOLUTION - PAMELA</a:t>
            </a:r>
            <a:endParaRPr sz="2100">
              <a:solidFill>
                <a:srgbClr val="980000"/>
              </a:solidFill>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p:nvPr/>
        </p:nvSpPr>
        <p:spPr>
          <a:xfrm>
            <a:off x="-119300" y="4318225"/>
            <a:ext cx="9389100" cy="2847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 name="Google Shape;92;p18"/>
          <p:cNvSpPr/>
          <p:nvPr/>
        </p:nvSpPr>
        <p:spPr>
          <a:xfrm>
            <a:off x="-195500" y="3784825"/>
            <a:ext cx="9389100" cy="2847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8"/>
          <p:cNvPicPr preferRelativeResize="0"/>
          <p:nvPr/>
        </p:nvPicPr>
        <p:blipFill rotWithShape="1">
          <a:blip r:embed="rId3">
            <a:alphaModFix/>
          </a:blip>
          <a:srcRect l="19465"/>
          <a:stretch/>
        </p:blipFill>
        <p:spPr>
          <a:xfrm>
            <a:off x="1027225" y="620634"/>
            <a:ext cx="3326765" cy="2754517"/>
          </a:xfrm>
          <a:prstGeom prst="rect">
            <a:avLst/>
          </a:prstGeom>
          <a:noFill/>
          <a:ln>
            <a:noFill/>
          </a:ln>
        </p:spPr>
      </p:pic>
      <p:sp>
        <p:nvSpPr>
          <p:cNvPr id="94" name="Google Shape;94;p18"/>
          <p:cNvSpPr/>
          <p:nvPr/>
        </p:nvSpPr>
        <p:spPr>
          <a:xfrm>
            <a:off x="-43100" y="3251425"/>
            <a:ext cx="9389100" cy="2847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5" name="Google Shape;95;p18"/>
          <p:cNvPicPr preferRelativeResize="0"/>
          <p:nvPr/>
        </p:nvPicPr>
        <p:blipFill rotWithShape="1">
          <a:blip r:embed="rId4">
            <a:alphaModFix/>
          </a:blip>
          <a:srcRect l="18093"/>
          <a:stretch/>
        </p:blipFill>
        <p:spPr>
          <a:xfrm>
            <a:off x="5522247" y="516858"/>
            <a:ext cx="3290352" cy="2678814"/>
          </a:xfrm>
          <a:prstGeom prst="rect">
            <a:avLst/>
          </a:prstGeom>
          <a:noFill/>
          <a:ln>
            <a:noFill/>
          </a:ln>
        </p:spPr>
      </p:pic>
      <p:sp>
        <p:nvSpPr>
          <p:cNvPr id="96" name="Google Shape;96;p18"/>
          <p:cNvSpPr txBox="1"/>
          <p:nvPr/>
        </p:nvSpPr>
        <p:spPr>
          <a:xfrm>
            <a:off x="1140350" y="95275"/>
            <a:ext cx="26040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500" b="1">
                <a:solidFill>
                  <a:srgbClr val="F67128"/>
                </a:solidFill>
                <a:latin typeface="Roboto"/>
                <a:ea typeface="Roboto"/>
                <a:cs typeface="Roboto"/>
                <a:sym typeface="Roboto"/>
              </a:rPr>
              <a:t>AUTOMATIC </a:t>
            </a:r>
            <a:endParaRPr sz="1500" b="1">
              <a:solidFill>
                <a:srgbClr val="F67128"/>
              </a:solidFill>
              <a:latin typeface="Roboto"/>
              <a:ea typeface="Roboto"/>
              <a:cs typeface="Roboto"/>
              <a:sym typeface="Roboto"/>
            </a:endParaRPr>
          </a:p>
          <a:p>
            <a:pPr marL="0" marR="0" lvl="0" indent="0" algn="ctr" rtl="0">
              <a:lnSpc>
                <a:spcPct val="100000"/>
              </a:lnSpc>
              <a:spcBef>
                <a:spcPts val="0"/>
              </a:spcBef>
              <a:spcAft>
                <a:spcPts val="0"/>
              </a:spcAft>
              <a:buNone/>
            </a:pPr>
            <a:r>
              <a:rPr lang="en" sz="1500">
                <a:solidFill>
                  <a:srgbClr val="F67128"/>
                </a:solidFill>
                <a:latin typeface="Comfortaa Light"/>
                <a:ea typeface="Comfortaa Light"/>
                <a:cs typeface="Comfortaa Light"/>
                <a:sym typeface="Comfortaa Light"/>
              </a:rPr>
              <a:t>Autopilot with optional actuated inlet</a:t>
            </a:r>
            <a:endParaRPr sz="1500">
              <a:solidFill>
                <a:srgbClr val="F67128"/>
              </a:solidFill>
              <a:latin typeface="Comfortaa Light"/>
              <a:ea typeface="Comfortaa Light"/>
              <a:cs typeface="Comfortaa Light"/>
              <a:sym typeface="Comfortaa Light"/>
            </a:endParaRPr>
          </a:p>
        </p:txBody>
      </p:sp>
      <p:sp>
        <p:nvSpPr>
          <p:cNvPr id="97" name="Google Shape;97;p18"/>
          <p:cNvSpPr txBox="1"/>
          <p:nvPr/>
        </p:nvSpPr>
        <p:spPr>
          <a:xfrm>
            <a:off x="6778250" y="4659775"/>
            <a:ext cx="23655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100" b="1">
                <a:solidFill>
                  <a:srgbClr val="F67128"/>
                </a:solidFill>
                <a:latin typeface="Roboto"/>
                <a:ea typeface="Roboto"/>
                <a:cs typeface="Roboto"/>
                <a:sym typeface="Roboto"/>
              </a:rPr>
              <a:t>Visit: https://pamela.solutions/</a:t>
            </a:r>
            <a:endParaRPr sz="1100" b="1">
              <a:solidFill>
                <a:srgbClr val="F67128"/>
              </a:solidFill>
              <a:latin typeface="Roboto"/>
              <a:ea typeface="Roboto"/>
              <a:cs typeface="Roboto"/>
              <a:sym typeface="Roboto"/>
            </a:endParaRPr>
          </a:p>
        </p:txBody>
      </p:sp>
      <p:sp>
        <p:nvSpPr>
          <p:cNvPr id="98" name="Google Shape;98;p18"/>
          <p:cNvSpPr txBox="1"/>
          <p:nvPr/>
        </p:nvSpPr>
        <p:spPr>
          <a:xfrm>
            <a:off x="5528075" y="95275"/>
            <a:ext cx="26040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500" b="1">
                <a:solidFill>
                  <a:srgbClr val="F67128"/>
                </a:solidFill>
                <a:latin typeface="Roboto"/>
                <a:ea typeface="Roboto"/>
                <a:cs typeface="Roboto"/>
                <a:sym typeface="Roboto"/>
              </a:rPr>
              <a:t>MANUAL</a:t>
            </a:r>
            <a:endParaRPr sz="1500" b="1">
              <a:solidFill>
                <a:srgbClr val="F67128"/>
              </a:solidFill>
              <a:latin typeface="Roboto"/>
              <a:ea typeface="Roboto"/>
              <a:cs typeface="Roboto"/>
              <a:sym typeface="Roboto"/>
            </a:endParaRPr>
          </a:p>
          <a:p>
            <a:pPr marL="0" marR="0" lvl="0" indent="0" algn="ctr" rtl="0">
              <a:lnSpc>
                <a:spcPct val="100000"/>
              </a:lnSpc>
              <a:spcBef>
                <a:spcPts val="0"/>
              </a:spcBef>
              <a:spcAft>
                <a:spcPts val="0"/>
              </a:spcAft>
              <a:buNone/>
            </a:pPr>
            <a:r>
              <a:rPr lang="en" sz="1500">
                <a:solidFill>
                  <a:srgbClr val="F67128"/>
                </a:solidFill>
                <a:latin typeface="Comfortaa Light"/>
                <a:ea typeface="Comfortaa Light"/>
                <a:cs typeface="Comfortaa Light"/>
                <a:sym typeface="Comfortaa Light"/>
              </a:rPr>
              <a:t>Remotely controlled instruments carrier</a:t>
            </a:r>
            <a:endParaRPr sz="1500">
              <a:solidFill>
                <a:srgbClr val="F67128"/>
              </a:solidFill>
              <a:latin typeface="Comfortaa Light"/>
              <a:ea typeface="Comfortaa Light"/>
              <a:cs typeface="Comfortaa Light"/>
              <a:sym typeface="Comfortaa Light"/>
            </a:endParaRPr>
          </a:p>
        </p:txBody>
      </p:sp>
      <p:sp>
        <p:nvSpPr>
          <p:cNvPr id="99" name="Google Shape;99;p18"/>
          <p:cNvSpPr txBox="1"/>
          <p:nvPr/>
        </p:nvSpPr>
        <p:spPr>
          <a:xfrm>
            <a:off x="3809350" y="3230075"/>
            <a:ext cx="1684200" cy="161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dk2"/>
                </a:solidFill>
                <a:latin typeface="Comfortaa"/>
                <a:ea typeface="Comfortaa"/>
                <a:cs typeface="Comfortaa"/>
                <a:sym typeface="Comfortaa"/>
              </a:rPr>
              <a:t>DIMENSIONS</a:t>
            </a:r>
            <a:endParaRPr sz="900" b="1">
              <a:solidFill>
                <a:schemeClr val="dk2"/>
              </a:solidFill>
              <a:latin typeface="Comfortaa"/>
              <a:ea typeface="Comfortaa"/>
              <a:cs typeface="Comfortaa"/>
              <a:sym typeface="Comfortaa"/>
            </a:endParaRPr>
          </a:p>
          <a:p>
            <a:pPr marL="0" lvl="0" indent="0" algn="ctr" rtl="0">
              <a:spcBef>
                <a:spcPts val="0"/>
              </a:spcBef>
              <a:spcAft>
                <a:spcPts val="0"/>
              </a:spcAft>
              <a:buNone/>
            </a:pPr>
            <a:endParaRPr sz="900" b="1">
              <a:solidFill>
                <a:schemeClr val="dk2"/>
              </a:solidFill>
              <a:latin typeface="Comfortaa"/>
              <a:ea typeface="Comfortaa"/>
              <a:cs typeface="Comfortaa"/>
              <a:sym typeface="Comfortaa"/>
            </a:endParaRPr>
          </a:p>
          <a:p>
            <a:pPr marL="0" lvl="0" indent="0" algn="ctr" rtl="0">
              <a:spcBef>
                <a:spcPts val="0"/>
              </a:spcBef>
              <a:spcAft>
                <a:spcPts val="0"/>
              </a:spcAft>
              <a:buNone/>
            </a:pPr>
            <a:r>
              <a:rPr lang="en" sz="900" b="1">
                <a:solidFill>
                  <a:schemeClr val="dk2"/>
                </a:solidFill>
                <a:latin typeface="Comfortaa"/>
                <a:ea typeface="Comfortaa"/>
                <a:cs typeface="Comfortaa"/>
                <a:sym typeface="Comfortaa"/>
              </a:rPr>
              <a:t>WEIGHT</a:t>
            </a:r>
            <a:endParaRPr sz="900" b="1">
              <a:solidFill>
                <a:schemeClr val="dk2"/>
              </a:solidFill>
              <a:latin typeface="Comfortaa"/>
              <a:ea typeface="Comfortaa"/>
              <a:cs typeface="Comfortaa"/>
              <a:sym typeface="Comfortaa"/>
            </a:endParaRPr>
          </a:p>
          <a:p>
            <a:pPr marL="0" lvl="0" indent="0" algn="ctr" rtl="0">
              <a:spcBef>
                <a:spcPts val="0"/>
              </a:spcBef>
              <a:spcAft>
                <a:spcPts val="0"/>
              </a:spcAft>
              <a:buNone/>
            </a:pPr>
            <a:endParaRPr sz="900" b="1">
              <a:solidFill>
                <a:schemeClr val="dk2"/>
              </a:solidFill>
              <a:latin typeface="Comfortaa"/>
              <a:ea typeface="Comfortaa"/>
              <a:cs typeface="Comfortaa"/>
              <a:sym typeface="Comfortaa"/>
            </a:endParaRPr>
          </a:p>
          <a:p>
            <a:pPr marL="0" lvl="0" indent="0" algn="ctr" rtl="0">
              <a:spcBef>
                <a:spcPts val="0"/>
              </a:spcBef>
              <a:spcAft>
                <a:spcPts val="0"/>
              </a:spcAft>
              <a:buNone/>
            </a:pPr>
            <a:r>
              <a:rPr lang="en" sz="900" b="1">
                <a:solidFill>
                  <a:schemeClr val="dk2"/>
                </a:solidFill>
                <a:latin typeface="Comfortaa"/>
                <a:ea typeface="Comfortaa"/>
                <a:cs typeface="Comfortaa"/>
                <a:sym typeface="Comfortaa"/>
              </a:rPr>
              <a:t>PAYLOAD CAPACITY</a:t>
            </a:r>
            <a:endParaRPr sz="900" b="1">
              <a:solidFill>
                <a:schemeClr val="dk2"/>
              </a:solidFill>
              <a:latin typeface="Comfortaa"/>
              <a:ea typeface="Comfortaa"/>
              <a:cs typeface="Comfortaa"/>
              <a:sym typeface="Comfortaa"/>
            </a:endParaRPr>
          </a:p>
          <a:p>
            <a:pPr marL="0" lvl="0" indent="0" algn="ctr" rtl="0">
              <a:spcBef>
                <a:spcPts val="0"/>
              </a:spcBef>
              <a:spcAft>
                <a:spcPts val="0"/>
              </a:spcAft>
              <a:buNone/>
            </a:pPr>
            <a:endParaRPr sz="900" b="1">
              <a:solidFill>
                <a:schemeClr val="dk2"/>
              </a:solidFill>
              <a:latin typeface="Comfortaa"/>
              <a:ea typeface="Comfortaa"/>
              <a:cs typeface="Comfortaa"/>
              <a:sym typeface="Comfortaa"/>
            </a:endParaRPr>
          </a:p>
          <a:p>
            <a:pPr marL="0" lvl="0" indent="0" algn="ctr" rtl="0">
              <a:spcBef>
                <a:spcPts val="0"/>
              </a:spcBef>
              <a:spcAft>
                <a:spcPts val="0"/>
              </a:spcAft>
              <a:buNone/>
            </a:pPr>
            <a:r>
              <a:rPr lang="en" sz="900" b="1">
                <a:solidFill>
                  <a:schemeClr val="dk2"/>
                </a:solidFill>
                <a:latin typeface="Comfortaa"/>
                <a:ea typeface="Comfortaa"/>
                <a:cs typeface="Comfortaa"/>
                <a:sym typeface="Comfortaa"/>
              </a:rPr>
              <a:t>ENDURANCE</a:t>
            </a:r>
            <a:endParaRPr sz="900" b="1">
              <a:solidFill>
                <a:schemeClr val="dk2"/>
              </a:solidFill>
              <a:latin typeface="Comfortaa"/>
              <a:ea typeface="Comfortaa"/>
              <a:cs typeface="Comfortaa"/>
              <a:sym typeface="Comfortaa"/>
            </a:endParaRPr>
          </a:p>
          <a:p>
            <a:pPr marL="0" lvl="0" indent="0" algn="ctr" rtl="0">
              <a:spcBef>
                <a:spcPts val="0"/>
              </a:spcBef>
              <a:spcAft>
                <a:spcPts val="0"/>
              </a:spcAft>
              <a:buNone/>
            </a:pPr>
            <a:endParaRPr sz="900" b="1">
              <a:solidFill>
                <a:schemeClr val="dk2"/>
              </a:solidFill>
              <a:latin typeface="Comfortaa"/>
              <a:ea typeface="Comfortaa"/>
              <a:cs typeface="Comfortaa"/>
              <a:sym typeface="Comfortaa"/>
            </a:endParaRPr>
          </a:p>
          <a:p>
            <a:pPr marL="0" lvl="0" indent="0" algn="ctr" rtl="0">
              <a:spcBef>
                <a:spcPts val="0"/>
              </a:spcBef>
              <a:spcAft>
                <a:spcPts val="0"/>
              </a:spcAft>
              <a:buNone/>
            </a:pPr>
            <a:r>
              <a:rPr lang="en" sz="900" b="1">
                <a:solidFill>
                  <a:schemeClr val="dk2"/>
                </a:solidFill>
                <a:latin typeface="Comfortaa"/>
                <a:ea typeface="Comfortaa"/>
                <a:cs typeface="Comfortaa"/>
                <a:sym typeface="Comfortaa"/>
              </a:rPr>
              <a:t>COMMUNICATION</a:t>
            </a:r>
            <a:endParaRPr sz="900" b="1">
              <a:solidFill>
                <a:schemeClr val="dk2"/>
              </a:solidFill>
              <a:latin typeface="Comfortaa"/>
              <a:ea typeface="Comfortaa"/>
              <a:cs typeface="Comfortaa"/>
              <a:sym typeface="Comfortaa"/>
            </a:endParaRPr>
          </a:p>
          <a:p>
            <a:pPr marL="0" lvl="0" indent="0" algn="ctr" rtl="0">
              <a:spcBef>
                <a:spcPts val="0"/>
              </a:spcBef>
              <a:spcAft>
                <a:spcPts val="0"/>
              </a:spcAft>
              <a:buNone/>
            </a:pPr>
            <a:endParaRPr sz="900" b="1">
              <a:solidFill>
                <a:schemeClr val="dk2"/>
              </a:solidFill>
              <a:latin typeface="Comfortaa"/>
              <a:ea typeface="Comfortaa"/>
              <a:cs typeface="Comfortaa"/>
              <a:sym typeface="Comfortaa"/>
            </a:endParaRPr>
          </a:p>
          <a:p>
            <a:pPr marL="0" lvl="0" indent="0" algn="ctr" rtl="0">
              <a:spcBef>
                <a:spcPts val="0"/>
              </a:spcBef>
              <a:spcAft>
                <a:spcPts val="0"/>
              </a:spcAft>
              <a:buNone/>
            </a:pPr>
            <a:endParaRPr sz="900" b="1">
              <a:solidFill>
                <a:schemeClr val="dk2"/>
              </a:solidFill>
              <a:latin typeface="Comfortaa"/>
              <a:ea typeface="Comfortaa"/>
              <a:cs typeface="Comfortaa"/>
              <a:sym typeface="Comfortaa"/>
            </a:endParaRPr>
          </a:p>
          <a:p>
            <a:pPr marL="0" lvl="0" indent="0" algn="ctr" rtl="0">
              <a:spcBef>
                <a:spcPts val="0"/>
              </a:spcBef>
              <a:spcAft>
                <a:spcPts val="0"/>
              </a:spcAft>
              <a:buNone/>
            </a:pPr>
            <a:r>
              <a:rPr lang="en" sz="900" b="1">
                <a:solidFill>
                  <a:schemeClr val="dk2"/>
                </a:solidFill>
                <a:latin typeface="Comfortaa"/>
                <a:ea typeface="Comfortaa"/>
                <a:cs typeface="Comfortaa"/>
                <a:sym typeface="Comfortaa"/>
              </a:rPr>
              <a:t>NAVIGATION</a:t>
            </a:r>
            <a:endParaRPr sz="900" b="1">
              <a:solidFill>
                <a:schemeClr val="dk2"/>
              </a:solidFill>
              <a:latin typeface="Comfortaa"/>
              <a:ea typeface="Comfortaa"/>
              <a:cs typeface="Comfortaa"/>
              <a:sym typeface="Comfortaa"/>
            </a:endParaRPr>
          </a:p>
          <a:p>
            <a:pPr marL="0" lvl="0" indent="0" algn="l" rtl="0">
              <a:spcBef>
                <a:spcPts val="0"/>
              </a:spcBef>
              <a:spcAft>
                <a:spcPts val="0"/>
              </a:spcAft>
              <a:buNone/>
            </a:pPr>
            <a:endParaRPr sz="900" b="1">
              <a:solidFill>
                <a:schemeClr val="dk2"/>
              </a:solidFill>
              <a:latin typeface="Comfortaa"/>
              <a:ea typeface="Comfortaa"/>
              <a:cs typeface="Comfortaa"/>
              <a:sym typeface="Comfortaa"/>
            </a:endParaRPr>
          </a:p>
          <a:p>
            <a:pPr marL="0" lvl="0" indent="0" algn="l" rtl="0">
              <a:spcBef>
                <a:spcPts val="0"/>
              </a:spcBef>
              <a:spcAft>
                <a:spcPts val="0"/>
              </a:spcAft>
              <a:buNone/>
            </a:pPr>
            <a:endParaRPr sz="900" b="1">
              <a:solidFill>
                <a:schemeClr val="dk2"/>
              </a:solidFill>
              <a:latin typeface="Comfortaa"/>
              <a:ea typeface="Comfortaa"/>
              <a:cs typeface="Comfortaa"/>
              <a:sym typeface="Comfortaa"/>
            </a:endParaRPr>
          </a:p>
        </p:txBody>
      </p:sp>
      <p:sp>
        <p:nvSpPr>
          <p:cNvPr id="100" name="Google Shape;100;p18"/>
          <p:cNvSpPr txBox="1"/>
          <p:nvPr/>
        </p:nvSpPr>
        <p:spPr>
          <a:xfrm>
            <a:off x="5765325" y="3230075"/>
            <a:ext cx="30000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Comfortaa Light"/>
                <a:ea typeface="Comfortaa Light"/>
                <a:cs typeface="Comfortaa Light"/>
                <a:sym typeface="Comfortaa Light"/>
              </a:rPr>
              <a:t>81 cm x 70 cm x 40 cm</a:t>
            </a:r>
            <a:endParaRPr sz="900">
              <a:solidFill>
                <a:schemeClr val="dk1"/>
              </a:solidFill>
              <a:latin typeface="Comfortaa Light"/>
              <a:ea typeface="Comfortaa Light"/>
              <a:cs typeface="Comfortaa Light"/>
              <a:sym typeface="Comfortaa Light"/>
            </a:endParaRPr>
          </a:p>
          <a:p>
            <a:pPr marL="0" lvl="0" indent="0" algn="l" rtl="0">
              <a:spcBef>
                <a:spcPts val="0"/>
              </a:spcBef>
              <a:spcAft>
                <a:spcPts val="0"/>
              </a:spcAft>
              <a:buNone/>
            </a:pPr>
            <a:endParaRPr sz="900">
              <a:solidFill>
                <a:schemeClr val="dk1"/>
              </a:solidFill>
              <a:latin typeface="Comfortaa Light"/>
              <a:ea typeface="Comfortaa Light"/>
              <a:cs typeface="Comfortaa Light"/>
              <a:sym typeface="Comfortaa Light"/>
            </a:endParaRPr>
          </a:p>
          <a:p>
            <a:pPr marL="0" lvl="0" indent="0" algn="l" rtl="0">
              <a:spcBef>
                <a:spcPts val="0"/>
              </a:spcBef>
              <a:spcAft>
                <a:spcPts val="0"/>
              </a:spcAft>
              <a:buNone/>
            </a:pPr>
            <a:r>
              <a:rPr lang="en" sz="900">
                <a:solidFill>
                  <a:schemeClr val="dk1"/>
                </a:solidFill>
                <a:latin typeface="Comfortaa Light"/>
                <a:ea typeface="Comfortaa Light"/>
                <a:cs typeface="Comfortaa Light"/>
                <a:sym typeface="Comfortaa Light"/>
              </a:rPr>
              <a:t>&lt; 7 kg</a:t>
            </a:r>
            <a:endParaRPr sz="900">
              <a:solidFill>
                <a:schemeClr val="dk1"/>
              </a:solidFill>
              <a:latin typeface="Comfortaa Light"/>
              <a:ea typeface="Comfortaa Light"/>
              <a:cs typeface="Comfortaa Light"/>
              <a:sym typeface="Comfortaa Light"/>
            </a:endParaRPr>
          </a:p>
          <a:p>
            <a:pPr marL="0" lvl="0" indent="0" algn="l" rtl="0">
              <a:spcBef>
                <a:spcPts val="0"/>
              </a:spcBef>
              <a:spcAft>
                <a:spcPts val="0"/>
              </a:spcAft>
              <a:buNone/>
            </a:pPr>
            <a:endParaRPr sz="900">
              <a:solidFill>
                <a:schemeClr val="dk1"/>
              </a:solidFill>
              <a:latin typeface="Comfortaa Light"/>
              <a:ea typeface="Comfortaa Light"/>
              <a:cs typeface="Comfortaa Light"/>
              <a:sym typeface="Comfortaa Light"/>
            </a:endParaRPr>
          </a:p>
          <a:p>
            <a:pPr marL="0" lvl="0" indent="0" algn="l" rtl="0">
              <a:spcBef>
                <a:spcPts val="0"/>
              </a:spcBef>
              <a:spcAft>
                <a:spcPts val="0"/>
              </a:spcAft>
              <a:buNone/>
            </a:pPr>
            <a:r>
              <a:rPr lang="en" sz="900">
                <a:solidFill>
                  <a:schemeClr val="dk1"/>
                </a:solidFill>
                <a:latin typeface="Comfortaa Light"/>
                <a:ea typeface="Comfortaa Light"/>
                <a:cs typeface="Comfortaa Light"/>
                <a:sym typeface="Comfortaa Light"/>
              </a:rPr>
              <a:t>8 kg</a:t>
            </a:r>
            <a:endParaRPr sz="900">
              <a:solidFill>
                <a:schemeClr val="dk1"/>
              </a:solidFill>
              <a:latin typeface="Comfortaa Light"/>
              <a:ea typeface="Comfortaa Light"/>
              <a:cs typeface="Comfortaa Light"/>
              <a:sym typeface="Comfortaa Light"/>
            </a:endParaRPr>
          </a:p>
          <a:p>
            <a:pPr marL="0" lvl="0" indent="0" algn="l" rtl="0">
              <a:spcBef>
                <a:spcPts val="0"/>
              </a:spcBef>
              <a:spcAft>
                <a:spcPts val="0"/>
              </a:spcAft>
              <a:buNone/>
            </a:pPr>
            <a:endParaRPr sz="900">
              <a:solidFill>
                <a:schemeClr val="dk1"/>
              </a:solidFill>
              <a:latin typeface="Comfortaa Light"/>
              <a:ea typeface="Comfortaa Light"/>
              <a:cs typeface="Comfortaa Light"/>
              <a:sym typeface="Comfortaa Light"/>
            </a:endParaRPr>
          </a:p>
          <a:p>
            <a:pPr marL="0" lvl="0" indent="0" algn="l" rtl="0">
              <a:spcBef>
                <a:spcPts val="0"/>
              </a:spcBef>
              <a:spcAft>
                <a:spcPts val="0"/>
              </a:spcAft>
              <a:buNone/>
            </a:pPr>
            <a:r>
              <a:rPr lang="en" sz="900">
                <a:solidFill>
                  <a:schemeClr val="dk1"/>
                </a:solidFill>
                <a:latin typeface="Comfortaa Light"/>
                <a:ea typeface="Comfortaa Light"/>
                <a:cs typeface="Comfortaa Light"/>
                <a:sym typeface="Comfortaa Light"/>
              </a:rPr>
              <a:t>60 min</a:t>
            </a:r>
            <a:endParaRPr sz="900">
              <a:solidFill>
                <a:schemeClr val="dk1"/>
              </a:solidFill>
              <a:latin typeface="Comfortaa Light"/>
              <a:ea typeface="Comfortaa Light"/>
              <a:cs typeface="Comfortaa Light"/>
              <a:sym typeface="Comfortaa Light"/>
            </a:endParaRPr>
          </a:p>
          <a:p>
            <a:pPr marL="0" lvl="0" indent="0" algn="l" rtl="0">
              <a:spcBef>
                <a:spcPts val="0"/>
              </a:spcBef>
              <a:spcAft>
                <a:spcPts val="0"/>
              </a:spcAft>
              <a:buNone/>
            </a:pPr>
            <a:endParaRPr sz="900">
              <a:solidFill>
                <a:schemeClr val="dk1"/>
              </a:solidFill>
              <a:latin typeface="Comfortaa Light"/>
              <a:ea typeface="Comfortaa Light"/>
              <a:cs typeface="Comfortaa Light"/>
              <a:sym typeface="Comfortaa Light"/>
            </a:endParaRPr>
          </a:p>
          <a:p>
            <a:pPr marL="0" lvl="0" indent="0" algn="l" rtl="0">
              <a:spcBef>
                <a:spcPts val="0"/>
              </a:spcBef>
              <a:spcAft>
                <a:spcPts val="0"/>
              </a:spcAft>
              <a:buNone/>
            </a:pPr>
            <a:r>
              <a:rPr lang="en" sz="900">
                <a:solidFill>
                  <a:schemeClr val="dk1"/>
                </a:solidFill>
                <a:latin typeface="Comfortaa Light"/>
                <a:ea typeface="Comfortaa Light"/>
                <a:cs typeface="Comfortaa Light"/>
                <a:sym typeface="Comfortaa Light"/>
              </a:rPr>
              <a:t>RC 2.4 GHz, 233/915 MHz</a:t>
            </a:r>
            <a:endParaRPr sz="900">
              <a:solidFill>
                <a:schemeClr val="dk1"/>
              </a:solidFill>
              <a:latin typeface="Comfortaa Light"/>
              <a:ea typeface="Comfortaa Light"/>
              <a:cs typeface="Comfortaa Light"/>
              <a:sym typeface="Comfortaa Light"/>
            </a:endParaRPr>
          </a:p>
          <a:p>
            <a:pPr marL="0" lvl="0" indent="0" algn="l" rtl="0">
              <a:spcBef>
                <a:spcPts val="0"/>
              </a:spcBef>
              <a:spcAft>
                <a:spcPts val="0"/>
              </a:spcAft>
              <a:buNone/>
            </a:pPr>
            <a:endParaRPr sz="900">
              <a:solidFill>
                <a:schemeClr val="dk1"/>
              </a:solidFill>
              <a:latin typeface="Comfortaa Light"/>
              <a:ea typeface="Comfortaa Light"/>
              <a:cs typeface="Comfortaa Light"/>
              <a:sym typeface="Comfortaa Light"/>
            </a:endParaRPr>
          </a:p>
          <a:p>
            <a:pPr marL="0" lvl="0" indent="0" algn="l" rtl="0">
              <a:spcBef>
                <a:spcPts val="0"/>
              </a:spcBef>
              <a:spcAft>
                <a:spcPts val="0"/>
              </a:spcAft>
              <a:buNone/>
            </a:pPr>
            <a:endParaRPr sz="900">
              <a:solidFill>
                <a:schemeClr val="dk1"/>
              </a:solidFill>
              <a:latin typeface="Comfortaa Light"/>
              <a:ea typeface="Comfortaa Light"/>
              <a:cs typeface="Comfortaa Light"/>
              <a:sym typeface="Comfortaa Light"/>
            </a:endParaRPr>
          </a:p>
          <a:p>
            <a:pPr marL="0" lvl="0" indent="0" algn="l" rtl="0">
              <a:spcBef>
                <a:spcPts val="0"/>
              </a:spcBef>
              <a:spcAft>
                <a:spcPts val="0"/>
              </a:spcAft>
              <a:buNone/>
            </a:pPr>
            <a:r>
              <a:rPr lang="en" sz="900">
                <a:solidFill>
                  <a:schemeClr val="dk1"/>
                </a:solidFill>
                <a:latin typeface="Comfortaa Light"/>
                <a:ea typeface="Comfortaa Light"/>
                <a:cs typeface="Comfortaa Light"/>
                <a:sym typeface="Comfortaa Light"/>
              </a:rPr>
              <a:t>Manual</a:t>
            </a:r>
            <a:endParaRPr sz="900">
              <a:solidFill>
                <a:schemeClr val="dk1"/>
              </a:solidFill>
              <a:latin typeface="Comfortaa Light"/>
              <a:ea typeface="Comfortaa Light"/>
              <a:cs typeface="Comfortaa Light"/>
              <a:sym typeface="Comfortaa Light"/>
            </a:endParaRPr>
          </a:p>
        </p:txBody>
      </p:sp>
      <p:sp>
        <p:nvSpPr>
          <p:cNvPr id="101" name="Google Shape;101;p18"/>
          <p:cNvSpPr txBox="1"/>
          <p:nvPr/>
        </p:nvSpPr>
        <p:spPr>
          <a:xfrm>
            <a:off x="474875" y="3230075"/>
            <a:ext cx="3000000" cy="1847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a:solidFill>
                  <a:schemeClr val="dk1"/>
                </a:solidFill>
                <a:latin typeface="Comfortaa Light"/>
                <a:ea typeface="Comfortaa Light"/>
                <a:cs typeface="Comfortaa Light"/>
                <a:sym typeface="Comfortaa Light"/>
              </a:rPr>
              <a:t>81 cm x 70 cm x 40 cm</a:t>
            </a:r>
            <a:endParaRPr sz="900">
              <a:solidFill>
                <a:schemeClr val="dk1"/>
              </a:solidFill>
              <a:latin typeface="Comfortaa Light"/>
              <a:ea typeface="Comfortaa Light"/>
              <a:cs typeface="Comfortaa Light"/>
              <a:sym typeface="Comfortaa Light"/>
            </a:endParaRPr>
          </a:p>
          <a:p>
            <a:pPr marL="0" lvl="0" indent="0" algn="r" rtl="0">
              <a:spcBef>
                <a:spcPts val="0"/>
              </a:spcBef>
              <a:spcAft>
                <a:spcPts val="0"/>
              </a:spcAft>
              <a:buNone/>
            </a:pPr>
            <a:endParaRPr sz="900">
              <a:solidFill>
                <a:schemeClr val="dk1"/>
              </a:solidFill>
              <a:latin typeface="Comfortaa Light"/>
              <a:ea typeface="Comfortaa Light"/>
              <a:cs typeface="Comfortaa Light"/>
              <a:sym typeface="Comfortaa Light"/>
            </a:endParaRPr>
          </a:p>
          <a:p>
            <a:pPr marL="0" lvl="0" indent="0" algn="r" rtl="0">
              <a:spcBef>
                <a:spcPts val="0"/>
              </a:spcBef>
              <a:spcAft>
                <a:spcPts val="0"/>
              </a:spcAft>
              <a:buNone/>
            </a:pPr>
            <a:r>
              <a:rPr lang="en" sz="900">
                <a:solidFill>
                  <a:schemeClr val="dk1"/>
                </a:solidFill>
                <a:latin typeface="Comfortaa Light"/>
                <a:ea typeface="Comfortaa Light"/>
                <a:cs typeface="Comfortaa Light"/>
                <a:sym typeface="Comfortaa Light"/>
              </a:rPr>
              <a:t>&lt; 10 kg</a:t>
            </a:r>
            <a:endParaRPr sz="900">
              <a:solidFill>
                <a:schemeClr val="dk1"/>
              </a:solidFill>
              <a:latin typeface="Comfortaa Light"/>
              <a:ea typeface="Comfortaa Light"/>
              <a:cs typeface="Comfortaa Light"/>
              <a:sym typeface="Comfortaa Light"/>
            </a:endParaRPr>
          </a:p>
          <a:p>
            <a:pPr marL="0" lvl="0" indent="0" algn="r" rtl="0">
              <a:spcBef>
                <a:spcPts val="0"/>
              </a:spcBef>
              <a:spcAft>
                <a:spcPts val="0"/>
              </a:spcAft>
              <a:buNone/>
            </a:pPr>
            <a:endParaRPr sz="900">
              <a:solidFill>
                <a:schemeClr val="dk1"/>
              </a:solidFill>
              <a:latin typeface="Comfortaa Light"/>
              <a:ea typeface="Comfortaa Light"/>
              <a:cs typeface="Comfortaa Light"/>
              <a:sym typeface="Comfortaa Light"/>
            </a:endParaRPr>
          </a:p>
          <a:p>
            <a:pPr marL="0" lvl="0" indent="0" algn="r" rtl="0">
              <a:spcBef>
                <a:spcPts val="0"/>
              </a:spcBef>
              <a:spcAft>
                <a:spcPts val="0"/>
              </a:spcAft>
              <a:buNone/>
            </a:pPr>
            <a:r>
              <a:rPr lang="en" sz="900">
                <a:solidFill>
                  <a:schemeClr val="dk1"/>
                </a:solidFill>
                <a:latin typeface="Comfortaa Light"/>
                <a:ea typeface="Comfortaa Light"/>
                <a:cs typeface="Comfortaa Light"/>
                <a:sym typeface="Comfortaa Light"/>
              </a:rPr>
              <a:t>--</a:t>
            </a:r>
            <a:endParaRPr sz="900">
              <a:solidFill>
                <a:schemeClr val="dk1"/>
              </a:solidFill>
              <a:latin typeface="Comfortaa Light"/>
              <a:ea typeface="Comfortaa Light"/>
              <a:cs typeface="Comfortaa Light"/>
              <a:sym typeface="Comfortaa Light"/>
            </a:endParaRPr>
          </a:p>
          <a:p>
            <a:pPr marL="0" lvl="0" indent="0" algn="r" rtl="0">
              <a:spcBef>
                <a:spcPts val="0"/>
              </a:spcBef>
              <a:spcAft>
                <a:spcPts val="0"/>
              </a:spcAft>
              <a:buNone/>
            </a:pPr>
            <a:endParaRPr sz="900">
              <a:solidFill>
                <a:schemeClr val="dk1"/>
              </a:solidFill>
              <a:latin typeface="Comfortaa Light"/>
              <a:ea typeface="Comfortaa Light"/>
              <a:cs typeface="Comfortaa Light"/>
              <a:sym typeface="Comfortaa Light"/>
            </a:endParaRPr>
          </a:p>
          <a:p>
            <a:pPr marL="0" lvl="0" indent="0" algn="r" rtl="0">
              <a:spcBef>
                <a:spcPts val="0"/>
              </a:spcBef>
              <a:spcAft>
                <a:spcPts val="0"/>
              </a:spcAft>
              <a:buNone/>
            </a:pPr>
            <a:r>
              <a:rPr lang="en" sz="900">
                <a:solidFill>
                  <a:schemeClr val="dk1"/>
                </a:solidFill>
                <a:latin typeface="Comfortaa Light"/>
                <a:ea typeface="Comfortaa Light"/>
                <a:cs typeface="Comfortaa Light"/>
                <a:sym typeface="Comfortaa Light"/>
              </a:rPr>
              <a:t>45-60 min</a:t>
            </a:r>
            <a:endParaRPr sz="900">
              <a:solidFill>
                <a:schemeClr val="dk1"/>
              </a:solidFill>
              <a:latin typeface="Comfortaa Light"/>
              <a:ea typeface="Comfortaa Light"/>
              <a:cs typeface="Comfortaa Light"/>
              <a:sym typeface="Comfortaa Light"/>
            </a:endParaRPr>
          </a:p>
          <a:p>
            <a:pPr marL="0" lvl="0" indent="0" algn="r" rtl="0">
              <a:spcBef>
                <a:spcPts val="0"/>
              </a:spcBef>
              <a:spcAft>
                <a:spcPts val="0"/>
              </a:spcAft>
              <a:buNone/>
            </a:pPr>
            <a:endParaRPr sz="900">
              <a:solidFill>
                <a:schemeClr val="dk1"/>
              </a:solidFill>
              <a:latin typeface="Comfortaa Light"/>
              <a:ea typeface="Comfortaa Light"/>
              <a:cs typeface="Comfortaa Light"/>
              <a:sym typeface="Comfortaa Light"/>
            </a:endParaRPr>
          </a:p>
          <a:p>
            <a:pPr marL="0" lvl="0" indent="0" algn="r" rtl="0">
              <a:spcBef>
                <a:spcPts val="0"/>
              </a:spcBef>
              <a:spcAft>
                <a:spcPts val="0"/>
              </a:spcAft>
              <a:buNone/>
            </a:pPr>
            <a:r>
              <a:rPr lang="en" sz="900">
                <a:solidFill>
                  <a:schemeClr val="dk1"/>
                </a:solidFill>
                <a:latin typeface="Comfortaa Light"/>
                <a:ea typeface="Comfortaa Light"/>
                <a:cs typeface="Comfortaa Light"/>
                <a:sym typeface="Comfortaa Light"/>
              </a:rPr>
              <a:t>WiFi, 433/915 MHz, RC, LTE</a:t>
            </a:r>
            <a:endParaRPr sz="900">
              <a:solidFill>
                <a:schemeClr val="dk1"/>
              </a:solidFill>
              <a:latin typeface="Comfortaa Light"/>
              <a:ea typeface="Comfortaa Light"/>
              <a:cs typeface="Comfortaa Light"/>
              <a:sym typeface="Comfortaa Light"/>
            </a:endParaRPr>
          </a:p>
          <a:p>
            <a:pPr marL="0" lvl="0" indent="0" algn="r" rtl="0">
              <a:spcBef>
                <a:spcPts val="0"/>
              </a:spcBef>
              <a:spcAft>
                <a:spcPts val="0"/>
              </a:spcAft>
              <a:buNone/>
            </a:pPr>
            <a:r>
              <a:rPr lang="en" sz="900">
                <a:solidFill>
                  <a:schemeClr val="dk1"/>
                </a:solidFill>
                <a:latin typeface="Comfortaa Light"/>
                <a:ea typeface="Comfortaa Light"/>
                <a:cs typeface="Comfortaa Light"/>
                <a:sym typeface="Comfortaa Light"/>
              </a:rPr>
              <a:t> </a:t>
            </a:r>
            <a:endParaRPr sz="900">
              <a:solidFill>
                <a:schemeClr val="dk1"/>
              </a:solidFill>
              <a:latin typeface="Comfortaa Light"/>
              <a:ea typeface="Comfortaa Light"/>
              <a:cs typeface="Comfortaa Light"/>
              <a:sym typeface="Comfortaa Light"/>
            </a:endParaRPr>
          </a:p>
          <a:p>
            <a:pPr marL="0" lvl="0" indent="0" algn="r" rtl="0">
              <a:spcBef>
                <a:spcPts val="0"/>
              </a:spcBef>
              <a:spcAft>
                <a:spcPts val="0"/>
              </a:spcAft>
              <a:buNone/>
            </a:pPr>
            <a:r>
              <a:rPr lang="en" sz="900">
                <a:solidFill>
                  <a:schemeClr val="dk1"/>
                </a:solidFill>
                <a:latin typeface="Comfortaa Light"/>
                <a:ea typeface="Comfortaa Light"/>
                <a:cs typeface="Comfortaa Light"/>
                <a:sym typeface="Comfortaa Light"/>
              </a:rPr>
              <a:t>Satellite tracking, </a:t>
            </a:r>
            <a:r>
              <a:rPr lang="en" sz="900">
                <a:solidFill>
                  <a:srgbClr val="F67128"/>
                </a:solidFill>
                <a:latin typeface="Comfortaa Light"/>
                <a:ea typeface="Comfortaa Light"/>
                <a:cs typeface="Comfortaa Light"/>
                <a:sym typeface="Comfortaa Light"/>
              </a:rPr>
              <a:t>Worldwide Assistance</a:t>
            </a:r>
            <a:endParaRPr sz="900">
              <a:solidFill>
                <a:srgbClr val="F67128"/>
              </a:solidFill>
              <a:latin typeface="Comfortaa Light"/>
              <a:ea typeface="Comfortaa Light"/>
              <a:cs typeface="Comfortaa Light"/>
              <a:sym typeface="Comfortaa Light"/>
            </a:endParaRPr>
          </a:p>
          <a:p>
            <a:pPr marL="0" lvl="0" indent="0" algn="r" rtl="0">
              <a:spcBef>
                <a:spcPts val="0"/>
              </a:spcBef>
              <a:spcAft>
                <a:spcPts val="0"/>
              </a:spcAft>
              <a:buNone/>
            </a:pPr>
            <a:r>
              <a:rPr lang="en" sz="900">
                <a:solidFill>
                  <a:srgbClr val="F67128"/>
                </a:solidFill>
                <a:latin typeface="Comfortaa Light"/>
                <a:ea typeface="Comfortaa Light"/>
                <a:cs typeface="Comfortaa Light"/>
                <a:sym typeface="Comfortaa Light"/>
              </a:rPr>
              <a:t>Autopilot, GNSS, IMU</a:t>
            </a:r>
            <a:endParaRPr sz="900">
              <a:solidFill>
                <a:srgbClr val="F67128"/>
              </a:solidFill>
              <a:latin typeface="Comfortaa Light"/>
              <a:ea typeface="Comfortaa Light"/>
              <a:cs typeface="Comfortaa Light"/>
              <a:sym typeface="Comfortaa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9"/>
          <p:cNvPicPr preferRelativeResize="0"/>
          <p:nvPr/>
        </p:nvPicPr>
        <p:blipFill rotWithShape="1">
          <a:blip r:embed="rId3">
            <a:alphaModFix/>
          </a:blip>
          <a:srcRect l="21370" t="9641" r="15064"/>
          <a:stretch/>
        </p:blipFill>
        <p:spPr>
          <a:xfrm>
            <a:off x="1391100" y="710750"/>
            <a:ext cx="6361800" cy="6027600"/>
          </a:xfrm>
          <a:prstGeom prst="ellipse">
            <a:avLst/>
          </a:prstGeom>
          <a:noFill/>
          <a:ln>
            <a:noFill/>
          </a:ln>
        </p:spPr>
      </p:pic>
      <p:sp>
        <p:nvSpPr>
          <p:cNvPr id="107" name="Google Shape;107;p19"/>
          <p:cNvSpPr txBox="1"/>
          <p:nvPr/>
        </p:nvSpPr>
        <p:spPr>
          <a:xfrm>
            <a:off x="6061888" y="0"/>
            <a:ext cx="3185700" cy="754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a:solidFill>
                  <a:srgbClr val="F67128"/>
                </a:solidFill>
                <a:latin typeface="Roboto"/>
                <a:ea typeface="Roboto"/>
                <a:cs typeface="Roboto"/>
                <a:sym typeface="Roboto"/>
              </a:rPr>
              <a:t>Evolution of PAMELA</a:t>
            </a:r>
            <a:endParaRPr sz="2100" b="1">
              <a:solidFill>
                <a:srgbClr val="F67128"/>
              </a:solidFill>
              <a:latin typeface="Roboto"/>
              <a:ea typeface="Roboto"/>
              <a:cs typeface="Roboto"/>
              <a:sym typeface="Roboto"/>
            </a:endParaRPr>
          </a:p>
          <a:p>
            <a:pPr marL="0" lvl="0" indent="0" algn="ctr" rtl="0">
              <a:spcBef>
                <a:spcPts val="0"/>
              </a:spcBef>
              <a:spcAft>
                <a:spcPts val="0"/>
              </a:spcAft>
              <a:buNone/>
            </a:pPr>
            <a:r>
              <a:rPr lang="en" sz="1600">
                <a:solidFill>
                  <a:schemeClr val="dk1"/>
                </a:solidFill>
                <a:latin typeface="Comfortaa Light"/>
                <a:ea typeface="Comfortaa Light"/>
                <a:cs typeface="Comfortaa Light"/>
                <a:sym typeface="Comfortaa Light"/>
              </a:rPr>
              <a:t>led by user feedback</a:t>
            </a:r>
            <a:endParaRPr sz="1500">
              <a:solidFill>
                <a:schemeClr val="dk1"/>
              </a:solidFill>
              <a:latin typeface="Comfortaa Light"/>
              <a:ea typeface="Comfortaa Light"/>
              <a:cs typeface="Comfortaa Light"/>
              <a:sym typeface="Comfortaa Light"/>
            </a:endParaRPr>
          </a:p>
        </p:txBody>
      </p:sp>
      <p:sp>
        <p:nvSpPr>
          <p:cNvPr id="108" name="Google Shape;108;p19"/>
          <p:cNvSpPr/>
          <p:nvPr/>
        </p:nvSpPr>
        <p:spPr>
          <a:xfrm>
            <a:off x="1079125" y="3858925"/>
            <a:ext cx="602700" cy="60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 name="Google Shape;109;p19"/>
          <p:cNvSpPr/>
          <p:nvPr/>
        </p:nvSpPr>
        <p:spPr>
          <a:xfrm>
            <a:off x="1391100" y="2267650"/>
            <a:ext cx="602700" cy="60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 name="Google Shape;110;p19"/>
          <p:cNvSpPr/>
          <p:nvPr/>
        </p:nvSpPr>
        <p:spPr>
          <a:xfrm>
            <a:off x="2648075" y="827475"/>
            <a:ext cx="602700" cy="60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1" name="Google Shape;111;p19"/>
          <p:cNvSpPr/>
          <p:nvPr/>
        </p:nvSpPr>
        <p:spPr>
          <a:xfrm>
            <a:off x="4270650" y="497050"/>
            <a:ext cx="602700" cy="60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 name="Google Shape;112;p19"/>
          <p:cNvSpPr/>
          <p:nvPr/>
        </p:nvSpPr>
        <p:spPr>
          <a:xfrm>
            <a:off x="5909500" y="827475"/>
            <a:ext cx="602700" cy="60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 name="Google Shape;113;p19"/>
          <p:cNvSpPr/>
          <p:nvPr/>
        </p:nvSpPr>
        <p:spPr>
          <a:xfrm>
            <a:off x="7159350" y="2267650"/>
            <a:ext cx="602700" cy="60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4" name="Google Shape;114;p19"/>
          <p:cNvSpPr/>
          <p:nvPr/>
        </p:nvSpPr>
        <p:spPr>
          <a:xfrm>
            <a:off x="7385975" y="3945775"/>
            <a:ext cx="602700" cy="60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5" name="Google Shape;115;p19"/>
          <p:cNvSpPr txBox="1"/>
          <p:nvPr/>
        </p:nvSpPr>
        <p:spPr>
          <a:xfrm>
            <a:off x="384550" y="3956875"/>
            <a:ext cx="952500" cy="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chemeClr val="dk2"/>
                </a:solidFill>
                <a:latin typeface="Comfortaa"/>
                <a:ea typeface="Comfortaa"/>
                <a:cs typeface="Comfortaa"/>
                <a:sym typeface="Comfortaa"/>
              </a:rPr>
              <a:t>2021</a:t>
            </a:r>
            <a:endParaRPr sz="1900" b="1">
              <a:solidFill>
                <a:schemeClr val="dk2"/>
              </a:solidFill>
              <a:latin typeface="Comfortaa"/>
              <a:ea typeface="Comfortaa"/>
              <a:cs typeface="Comfortaa"/>
              <a:sym typeface="Comfortaa"/>
            </a:endParaRPr>
          </a:p>
        </p:txBody>
      </p:sp>
      <p:sp>
        <p:nvSpPr>
          <p:cNvPr id="116" name="Google Shape;116;p19"/>
          <p:cNvSpPr txBox="1"/>
          <p:nvPr/>
        </p:nvSpPr>
        <p:spPr>
          <a:xfrm>
            <a:off x="4194450" y="-17175"/>
            <a:ext cx="952500" cy="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chemeClr val="dk2"/>
                </a:solidFill>
                <a:latin typeface="Comfortaa"/>
                <a:ea typeface="Comfortaa"/>
                <a:cs typeface="Comfortaa"/>
                <a:sym typeface="Comfortaa"/>
              </a:rPr>
              <a:t>2022</a:t>
            </a:r>
            <a:endParaRPr sz="1900" b="1">
              <a:solidFill>
                <a:schemeClr val="dk2"/>
              </a:solidFill>
              <a:latin typeface="Comfortaa"/>
              <a:ea typeface="Comfortaa"/>
              <a:cs typeface="Comfortaa"/>
              <a:sym typeface="Comfortaa"/>
            </a:endParaRPr>
          </a:p>
        </p:txBody>
      </p:sp>
      <p:sp>
        <p:nvSpPr>
          <p:cNvPr id="117" name="Google Shape;117;p19"/>
          <p:cNvSpPr txBox="1"/>
          <p:nvPr/>
        </p:nvSpPr>
        <p:spPr>
          <a:xfrm>
            <a:off x="8170650" y="3870025"/>
            <a:ext cx="952500" cy="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2"/>
                </a:solidFill>
                <a:latin typeface="Comfortaa"/>
                <a:ea typeface="Comfortaa"/>
                <a:cs typeface="Comfortaa"/>
                <a:sym typeface="Comfortaa"/>
              </a:rPr>
              <a:t>2023</a:t>
            </a:r>
            <a:endParaRPr sz="1900">
              <a:solidFill>
                <a:schemeClr val="dk2"/>
              </a:solidFill>
              <a:latin typeface="Comfortaa"/>
              <a:ea typeface="Comfortaa"/>
              <a:cs typeface="Comfortaa"/>
              <a:sym typeface="Comfortaa"/>
            </a:endParaRPr>
          </a:p>
        </p:txBody>
      </p:sp>
      <p:sp>
        <p:nvSpPr>
          <p:cNvPr id="118" name="Google Shape;118;p19"/>
          <p:cNvSpPr txBox="1"/>
          <p:nvPr/>
        </p:nvSpPr>
        <p:spPr>
          <a:xfrm>
            <a:off x="139150" y="3019525"/>
            <a:ext cx="1197900" cy="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rPr>
              <a:t>conception and design</a:t>
            </a:r>
            <a:endParaRPr sz="1200">
              <a:solidFill>
                <a:schemeClr val="dk2"/>
              </a:solidFill>
            </a:endParaRPr>
          </a:p>
        </p:txBody>
      </p:sp>
      <p:sp>
        <p:nvSpPr>
          <p:cNvPr id="119" name="Google Shape;119;p19"/>
          <p:cNvSpPr txBox="1"/>
          <p:nvPr/>
        </p:nvSpPr>
        <p:spPr>
          <a:xfrm>
            <a:off x="139150" y="2030950"/>
            <a:ext cx="1197900" cy="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rPr>
              <a:t>early prototype</a:t>
            </a:r>
            <a:endParaRPr sz="1200">
              <a:solidFill>
                <a:schemeClr val="dk2"/>
              </a:solidFill>
            </a:endParaRPr>
          </a:p>
        </p:txBody>
      </p:sp>
      <p:sp>
        <p:nvSpPr>
          <p:cNvPr id="120" name="Google Shape;120;p19"/>
          <p:cNvSpPr txBox="1"/>
          <p:nvPr/>
        </p:nvSpPr>
        <p:spPr>
          <a:xfrm>
            <a:off x="863850" y="827475"/>
            <a:ext cx="1930200" cy="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rPr>
              <a:t>field testing and user feedback</a:t>
            </a:r>
            <a:endParaRPr sz="1200">
              <a:solidFill>
                <a:schemeClr val="dk2"/>
              </a:solidFill>
            </a:endParaRPr>
          </a:p>
        </p:txBody>
      </p:sp>
      <p:sp>
        <p:nvSpPr>
          <p:cNvPr id="121" name="Google Shape;121;p19"/>
          <p:cNvSpPr txBox="1"/>
          <p:nvPr/>
        </p:nvSpPr>
        <p:spPr>
          <a:xfrm>
            <a:off x="1979425" y="0"/>
            <a:ext cx="1197900" cy="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2"/>
              </a:solidFill>
            </a:endParaRPr>
          </a:p>
        </p:txBody>
      </p:sp>
      <p:sp>
        <p:nvSpPr>
          <p:cNvPr id="122" name="Google Shape;122;p19"/>
          <p:cNvSpPr txBox="1"/>
          <p:nvPr/>
        </p:nvSpPr>
        <p:spPr>
          <a:xfrm>
            <a:off x="2481575" y="144975"/>
            <a:ext cx="1930200" cy="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rPr>
              <a:t>Discovery grant</a:t>
            </a:r>
            <a:endParaRPr sz="1200">
              <a:solidFill>
                <a:schemeClr val="dk2"/>
              </a:solidFill>
            </a:endParaRPr>
          </a:p>
          <a:p>
            <a:pPr marL="0" lvl="0" indent="0" algn="l" rtl="0">
              <a:spcBef>
                <a:spcPts val="0"/>
              </a:spcBef>
              <a:spcAft>
                <a:spcPts val="0"/>
              </a:spcAft>
              <a:buNone/>
            </a:pPr>
            <a:r>
              <a:rPr lang="en" sz="1200">
                <a:solidFill>
                  <a:schemeClr val="dk2"/>
                </a:solidFill>
              </a:rPr>
              <a:t>(200 000 NOK)</a:t>
            </a:r>
            <a:endParaRPr sz="1200">
              <a:solidFill>
                <a:schemeClr val="dk2"/>
              </a:solidFill>
            </a:endParaRPr>
          </a:p>
        </p:txBody>
      </p:sp>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0"/>
          <p:cNvPicPr preferRelativeResize="0"/>
          <p:nvPr/>
        </p:nvPicPr>
        <p:blipFill>
          <a:blip r:embed="rId3">
            <a:alphaModFix/>
          </a:blip>
          <a:stretch>
            <a:fillRect/>
          </a:stretch>
        </p:blipFill>
        <p:spPr>
          <a:xfrm>
            <a:off x="1391100" y="657950"/>
            <a:ext cx="6285599" cy="6285599"/>
          </a:xfrm>
          <a:prstGeom prst="rect">
            <a:avLst/>
          </a:prstGeom>
          <a:noFill/>
          <a:ln>
            <a:noFill/>
          </a:ln>
        </p:spPr>
      </p:pic>
      <p:sp>
        <p:nvSpPr>
          <p:cNvPr id="128" name="Google Shape;128;p20"/>
          <p:cNvSpPr/>
          <p:nvPr/>
        </p:nvSpPr>
        <p:spPr>
          <a:xfrm>
            <a:off x="1079125" y="3858925"/>
            <a:ext cx="602700" cy="60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 name="Google Shape;129;p20"/>
          <p:cNvSpPr/>
          <p:nvPr/>
        </p:nvSpPr>
        <p:spPr>
          <a:xfrm>
            <a:off x="1391100" y="2267650"/>
            <a:ext cx="602700" cy="60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0" name="Google Shape;130;p20"/>
          <p:cNvSpPr/>
          <p:nvPr/>
        </p:nvSpPr>
        <p:spPr>
          <a:xfrm>
            <a:off x="2648075" y="827475"/>
            <a:ext cx="602700" cy="60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20"/>
          <p:cNvSpPr/>
          <p:nvPr/>
        </p:nvSpPr>
        <p:spPr>
          <a:xfrm>
            <a:off x="4270650" y="497050"/>
            <a:ext cx="602700" cy="60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2" name="Google Shape;132;p20"/>
          <p:cNvSpPr/>
          <p:nvPr/>
        </p:nvSpPr>
        <p:spPr>
          <a:xfrm>
            <a:off x="5909500" y="827475"/>
            <a:ext cx="602700" cy="60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 name="Google Shape;133;p20"/>
          <p:cNvSpPr/>
          <p:nvPr/>
        </p:nvSpPr>
        <p:spPr>
          <a:xfrm>
            <a:off x="7159350" y="2267650"/>
            <a:ext cx="602700" cy="60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 name="Google Shape;134;p20"/>
          <p:cNvSpPr/>
          <p:nvPr/>
        </p:nvSpPr>
        <p:spPr>
          <a:xfrm>
            <a:off x="7385975" y="3945775"/>
            <a:ext cx="602700" cy="60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 name="Google Shape;135;p20"/>
          <p:cNvSpPr txBox="1"/>
          <p:nvPr/>
        </p:nvSpPr>
        <p:spPr>
          <a:xfrm>
            <a:off x="384550" y="3956875"/>
            <a:ext cx="952500" cy="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2"/>
                </a:solidFill>
                <a:latin typeface="Comfortaa"/>
                <a:ea typeface="Comfortaa"/>
                <a:cs typeface="Comfortaa"/>
                <a:sym typeface="Comfortaa"/>
              </a:rPr>
              <a:t>2021</a:t>
            </a:r>
            <a:endParaRPr sz="1900">
              <a:solidFill>
                <a:schemeClr val="dk2"/>
              </a:solidFill>
              <a:latin typeface="Comfortaa"/>
              <a:ea typeface="Comfortaa"/>
              <a:cs typeface="Comfortaa"/>
              <a:sym typeface="Comfortaa"/>
            </a:endParaRPr>
          </a:p>
        </p:txBody>
      </p:sp>
      <p:sp>
        <p:nvSpPr>
          <p:cNvPr id="136" name="Google Shape;136;p20"/>
          <p:cNvSpPr txBox="1"/>
          <p:nvPr/>
        </p:nvSpPr>
        <p:spPr>
          <a:xfrm>
            <a:off x="4194450" y="-17175"/>
            <a:ext cx="952500" cy="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2"/>
                </a:solidFill>
                <a:latin typeface="Comfortaa"/>
                <a:ea typeface="Comfortaa"/>
                <a:cs typeface="Comfortaa"/>
                <a:sym typeface="Comfortaa"/>
              </a:rPr>
              <a:t>2022</a:t>
            </a:r>
            <a:endParaRPr sz="1900">
              <a:solidFill>
                <a:schemeClr val="dk2"/>
              </a:solidFill>
              <a:latin typeface="Comfortaa"/>
              <a:ea typeface="Comfortaa"/>
              <a:cs typeface="Comfortaa"/>
              <a:sym typeface="Comfortaa"/>
            </a:endParaRPr>
          </a:p>
        </p:txBody>
      </p:sp>
      <p:sp>
        <p:nvSpPr>
          <p:cNvPr id="137" name="Google Shape;137;p20"/>
          <p:cNvSpPr txBox="1"/>
          <p:nvPr/>
        </p:nvSpPr>
        <p:spPr>
          <a:xfrm>
            <a:off x="8191500" y="3956875"/>
            <a:ext cx="952500" cy="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chemeClr val="dk2"/>
                </a:solidFill>
                <a:latin typeface="Comfortaa"/>
                <a:ea typeface="Comfortaa"/>
                <a:cs typeface="Comfortaa"/>
                <a:sym typeface="Comfortaa"/>
              </a:rPr>
              <a:t>2023</a:t>
            </a:r>
            <a:endParaRPr sz="1900" b="1">
              <a:solidFill>
                <a:schemeClr val="dk2"/>
              </a:solidFill>
              <a:latin typeface="Comfortaa"/>
              <a:ea typeface="Comfortaa"/>
              <a:cs typeface="Comfortaa"/>
              <a:sym typeface="Comfortaa"/>
            </a:endParaRPr>
          </a:p>
        </p:txBody>
      </p:sp>
      <p:sp>
        <p:nvSpPr>
          <p:cNvPr id="138" name="Google Shape;138;p20"/>
          <p:cNvSpPr txBox="1"/>
          <p:nvPr/>
        </p:nvSpPr>
        <p:spPr>
          <a:xfrm>
            <a:off x="-12" y="0"/>
            <a:ext cx="3185700" cy="754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a:solidFill>
                  <a:srgbClr val="F67128"/>
                </a:solidFill>
                <a:latin typeface="Roboto"/>
                <a:ea typeface="Roboto"/>
                <a:cs typeface="Roboto"/>
                <a:sym typeface="Roboto"/>
              </a:rPr>
              <a:t>Evolution of PAMELA</a:t>
            </a:r>
            <a:endParaRPr sz="2100" b="1">
              <a:solidFill>
                <a:srgbClr val="F67128"/>
              </a:solidFill>
              <a:latin typeface="Roboto"/>
              <a:ea typeface="Roboto"/>
              <a:cs typeface="Roboto"/>
              <a:sym typeface="Roboto"/>
            </a:endParaRPr>
          </a:p>
          <a:p>
            <a:pPr marL="0" lvl="0" indent="0" algn="ctr" rtl="0">
              <a:spcBef>
                <a:spcPts val="0"/>
              </a:spcBef>
              <a:spcAft>
                <a:spcPts val="0"/>
              </a:spcAft>
              <a:buNone/>
            </a:pPr>
            <a:r>
              <a:rPr lang="en" sz="1600">
                <a:solidFill>
                  <a:schemeClr val="dk1"/>
                </a:solidFill>
                <a:latin typeface="Comfortaa Light"/>
                <a:ea typeface="Comfortaa Light"/>
                <a:cs typeface="Comfortaa Light"/>
                <a:sym typeface="Comfortaa Light"/>
              </a:rPr>
              <a:t>led by user feedback</a:t>
            </a:r>
            <a:endParaRPr sz="1500">
              <a:solidFill>
                <a:schemeClr val="dk1"/>
              </a:solidFill>
              <a:latin typeface="Comfortaa Light"/>
              <a:ea typeface="Comfortaa Light"/>
              <a:cs typeface="Comfortaa Light"/>
              <a:sym typeface="Comfortaa Light"/>
            </a:endParaRPr>
          </a:p>
        </p:txBody>
      </p:sp>
      <p:sp>
        <p:nvSpPr>
          <p:cNvPr id="139" name="Google Shape;139;p20"/>
          <p:cNvSpPr txBox="1"/>
          <p:nvPr/>
        </p:nvSpPr>
        <p:spPr>
          <a:xfrm>
            <a:off x="7988675" y="3106375"/>
            <a:ext cx="1197900" cy="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rPr>
              <a:t>Extended field campaign in Runde</a:t>
            </a:r>
            <a:endParaRPr sz="1200">
              <a:solidFill>
                <a:schemeClr val="dk2"/>
              </a:solidFill>
            </a:endParaRPr>
          </a:p>
        </p:txBody>
      </p:sp>
      <p:sp>
        <p:nvSpPr>
          <p:cNvPr id="140" name="Google Shape;140;p20"/>
          <p:cNvSpPr txBox="1"/>
          <p:nvPr/>
        </p:nvSpPr>
        <p:spPr>
          <a:xfrm>
            <a:off x="7759150" y="2030950"/>
            <a:ext cx="1197900" cy="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rPr>
              <a:t>Conferences and media coverage</a:t>
            </a:r>
            <a:endParaRPr sz="1200">
              <a:solidFill>
                <a:schemeClr val="dk2"/>
              </a:solidFill>
            </a:endParaRPr>
          </a:p>
        </p:txBody>
      </p:sp>
      <p:sp>
        <p:nvSpPr>
          <p:cNvPr id="141" name="Google Shape;141;p20"/>
          <p:cNvSpPr txBox="1"/>
          <p:nvPr/>
        </p:nvSpPr>
        <p:spPr>
          <a:xfrm>
            <a:off x="6731250" y="827475"/>
            <a:ext cx="1930200" cy="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rPr>
              <a:t>field testing in Norway, Ghana, Tanzania </a:t>
            </a:r>
            <a:endParaRPr sz="1200">
              <a:solidFill>
                <a:schemeClr val="dk2"/>
              </a:solidFill>
            </a:endParaRPr>
          </a:p>
        </p:txBody>
      </p:sp>
      <p:sp>
        <p:nvSpPr>
          <p:cNvPr id="142" name="Google Shape;142;p20"/>
          <p:cNvSpPr txBox="1"/>
          <p:nvPr/>
        </p:nvSpPr>
        <p:spPr>
          <a:xfrm>
            <a:off x="5224775" y="144975"/>
            <a:ext cx="1930200" cy="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rPr>
              <a:t>New prototypes (3 units) </a:t>
            </a:r>
            <a:endParaRPr sz="12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1"/>
          <p:cNvPicPr preferRelativeResize="0"/>
          <p:nvPr/>
        </p:nvPicPr>
        <p:blipFill rotWithShape="1">
          <a:blip r:embed="rId3">
            <a:alphaModFix/>
          </a:blip>
          <a:srcRect l="28625" t="38181" r="43446" b="15839"/>
          <a:stretch/>
        </p:blipFill>
        <p:spPr>
          <a:xfrm>
            <a:off x="3724472" y="0"/>
            <a:ext cx="1756481" cy="5143500"/>
          </a:xfrm>
          <a:prstGeom prst="rect">
            <a:avLst/>
          </a:prstGeom>
          <a:noFill/>
          <a:ln>
            <a:noFill/>
          </a:ln>
        </p:spPr>
      </p:pic>
      <p:pic>
        <p:nvPicPr>
          <p:cNvPr id="148" name="Google Shape;148;p21"/>
          <p:cNvPicPr preferRelativeResize="0"/>
          <p:nvPr/>
        </p:nvPicPr>
        <p:blipFill>
          <a:blip r:embed="rId4">
            <a:alphaModFix/>
          </a:blip>
          <a:stretch>
            <a:fillRect/>
          </a:stretch>
        </p:blipFill>
        <p:spPr>
          <a:xfrm>
            <a:off x="-457200" y="0"/>
            <a:ext cx="4257883" cy="5143500"/>
          </a:xfrm>
          <a:prstGeom prst="rect">
            <a:avLst/>
          </a:prstGeom>
          <a:noFill/>
          <a:ln>
            <a:noFill/>
          </a:ln>
        </p:spPr>
      </p:pic>
      <p:sp>
        <p:nvSpPr>
          <p:cNvPr id="149" name="Google Shape;149;p21"/>
          <p:cNvSpPr txBox="1"/>
          <p:nvPr/>
        </p:nvSpPr>
        <p:spPr>
          <a:xfrm>
            <a:off x="6778250" y="4583575"/>
            <a:ext cx="23655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100" b="1">
                <a:solidFill>
                  <a:srgbClr val="F67128"/>
                </a:solidFill>
                <a:latin typeface="Roboto"/>
                <a:ea typeface="Roboto"/>
                <a:cs typeface="Roboto"/>
                <a:sym typeface="Roboto"/>
              </a:rPr>
              <a:t>Visit: https://pamela.solutions/</a:t>
            </a:r>
            <a:endParaRPr sz="1100" b="1">
              <a:solidFill>
                <a:srgbClr val="F67128"/>
              </a:solidFill>
              <a:latin typeface="Roboto"/>
              <a:ea typeface="Roboto"/>
              <a:cs typeface="Roboto"/>
              <a:sym typeface="Roboto"/>
            </a:endParaRPr>
          </a:p>
        </p:txBody>
      </p:sp>
      <p:sp>
        <p:nvSpPr>
          <p:cNvPr id="150" name="Google Shape;150;p21"/>
          <p:cNvSpPr txBox="1"/>
          <p:nvPr/>
        </p:nvSpPr>
        <p:spPr>
          <a:xfrm>
            <a:off x="5628075" y="1072100"/>
            <a:ext cx="3327300" cy="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Roboto"/>
                <a:ea typeface="Roboto"/>
                <a:cs typeface="Roboto"/>
                <a:sym typeface="Roboto"/>
              </a:rPr>
              <a:t>MULTI-ROBOT</a:t>
            </a:r>
            <a:endParaRPr sz="1800" b="1">
              <a:solidFill>
                <a:schemeClr val="dk2"/>
              </a:solidFill>
              <a:latin typeface="Roboto"/>
              <a:ea typeface="Roboto"/>
              <a:cs typeface="Roboto"/>
              <a:sym typeface="Roboto"/>
            </a:endParaRPr>
          </a:p>
          <a:p>
            <a:pPr marL="0" lvl="0" indent="0" algn="l" rtl="0">
              <a:spcBef>
                <a:spcPts val="0"/>
              </a:spcBef>
              <a:spcAft>
                <a:spcPts val="0"/>
              </a:spcAft>
              <a:buNone/>
            </a:pPr>
            <a:r>
              <a:rPr lang="en" sz="1800">
                <a:solidFill>
                  <a:schemeClr val="dk2"/>
                </a:solidFill>
                <a:latin typeface="Comfortaa Light"/>
                <a:ea typeface="Comfortaa Light"/>
                <a:cs typeface="Comfortaa Light"/>
                <a:sym typeface="Comfortaa Light"/>
              </a:rPr>
              <a:t>2 units = ½ time required </a:t>
            </a:r>
            <a:endParaRPr sz="1800">
              <a:solidFill>
                <a:schemeClr val="dk2"/>
              </a:solidFill>
              <a:latin typeface="Comfortaa Light"/>
              <a:ea typeface="Comfortaa Light"/>
              <a:cs typeface="Comfortaa Light"/>
              <a:sym typeface="Comfortaa Light"/>
            </a:endParaRPr>
          </a:p>
          <a:p>
            <a:pPr marL="0" lvl="0" indent="0" algn="l" rtl="0">
              <a:spcBef>
                <a:spcPts val="0"/>
              </a:spcBef>
              <a:spcAft>
                <a:spcPts val="0"/>
              </a:spcAft>
              <a:buNone/>
            </a:pPr>
            <a:endParaRPr sz="1800">
              <a:solidFill>
                <a:schemeClr val="dk2"/>
              </a:solidFill>
            </a:endParaRPr>
          </a:p>
        </p:txBody>
      </p:sp>
      <p:sp>
        <p:nvSpPr>
          <p:cNvPr id="151" name="Google Shape;151;p21"/>
          <p:cNvSpPr txBox="1"/>
          <p:nvPr/>
        </p:nvSpPr>
        <p:spPr>
          <a:xfrm>
            <a:off x="5628075" y="2129375"/>
            <a:ext cx="3327300" cy="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Roboto"/>
                <a:ea typeface="Roboto"/>
                <a:cs typeface="Roboto"/>
                <a:sym typeface="Roboto"/>
              </a:rPr>
              <a:t>AUTOMATIC</a:t>
            </a:r>
            <a:endParaRPr sz="1800" b="1">
              <a:solidFill>
                <a:schemeClr val="dk2"/>
              </a:solidFill>
              <a:latin typeface="Roboto"/>
              <a:ea typeface="Roboto"/>
              <a:cs typeface="Roboto"/>
              <a:sym typeface="Roboto"/>
            </a:endParaRPr>
          </a:p>
          <a:p>
            <a:pPr marL="0" lvl="0" indent="0" algn="l" rtl="0">
              <a:spcBef>
                <a:spcPts val="0"/>
              </a:spcBef>
              <a:spcAft>
                <a:spcPts val="0"/>
              </a:spcAft>
              <a:buNone/>
            </a:pPr>
            <a:r>
              <a:rPr lang="en" sz="1800">
                <a:solidFill>
                  <a:schemeClr val="dk2"/>
                </a:solidFill>
                <a:latin typeface="Comfortaa Light"/>
                <a:ea typeface="Comfortaa Light"/>
                <a:cs typeface="Comfortaa Light"/>
                <a:sym typeface="Comfortaa Light"/>
              </a:rPr>
              <a:t>enables multitasking</a:t>
            </a:r>
            <a:endParaRPr sz="1800">
              <a:solidFill>
                <a:schemeClr val="dk2"/>
              </a:solidFill>
              <a:latin typeface="Comfortaa Light"/>
              <a:ea typeface="Comfortaa Light"/>
              <a:cs typeface="Comfortaa Light"/>
              <a:sym typeface="Comfortaa Light"/>
            </a:endParaRPr>
          </a:p>
          <a:p>
            <a:pPr marL="0" lvl="0" indent="0" algn="l" rtl="0">
              <a:spcBef>
                <a:spcPts val="0"/>
              </a:spcBef>
              <a:spcAft>
                <a:spcPts val="0"/>
              </a:spcAft>
              <a:buNone/>
            </a:pPr>
            <a:endParaRPr sz="1800">
              <a:solidFill>
                <a:schemeClr val="dk2"/>
              </a:solidFill>
            </a:endParaRPr>
          </a:p>
        </p:txBody>
      </p:sp>
      <p:sp>
        <p:nvSpPr>
          <p:cNvPr id="152" name="Google Shape;152;p21"/>
          <p:cNvSpPr txBox="1"/>
          <p:nvPr/>
        </p:nvSpPr>
        <p:spPr>
          <a:xfrm>
            <a:off x="5628075" y="3186650"/>
            <a:ext cx="3327300" cy="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Roboto"/>
                <a:ea typeface="Roboto"/>
                <a:cs typeface="Roboto"/>
                <a:sym typeface="Roboto"/>
              </a:rPr>
              <a:t>REPEATABLE</a:t>
            </a:r>
            <a:endParaRPr sz="1800" b="1">
              <a:solidFill>
                <a:schemeClr val="dk2"/>
              </a:solidFill>
              <a:latin typeface="Roboto"/>
              <a:ea typeface="Roboto"/>
              <a:cs typeface="Roboto"/>
              <a:sym typeface="Roboto"/>
            </a:endParaRPr>
          </a:p>
          <a:p>
            <a:pPr marL="0" lvl="0" indent="0" algn="l" rtl="0">
              <a:spcBef>
                <a:spcPts val="0"/>
              </a:spcBef>
              <a:spcAft>
                <a:spcPts val="0"/>
              </a:spcAft>
              <a:buNone/>
            </a:pPr>
            <a:r>
              <a:rPr lang="en" sz="1800">
                <a:solidFill>
                  <a:schemeClr val="dk2"/>
                </a:solidFill>
                <a:latin typeface="Comfortaa Light"/>
                <a:ea typeface="Comfortaa Light"/>
                <a:cs typeface="Comfortaa Light"/>
                <a:sym typeface="Comfortaa Light"/>
              </a:rPr>
              <a:t>enhances data quality</a:t>
            </a:r>
            <a:endParaRPr sz="1800">
              <a:solidFill>
                <a:schemeClr val="dk2"/>
              </a:solidFill>
              <a:latin typeface="Comfortaa Light"/>
              <a:ea typeface="Comfortaa Light"/>
              <a:cs typeface="Comfortaa Light"/>
              <a:sym typeface="Comfortaa Light"/>
            </a:endParaRPr>
          </a:p>
          <a:p>
            <a:pPr marL="0" lvl="0" indent="0" algn="l" rtl="0">
              <a:spcBef>
                <a:spcPts val="0"/>
              </a:spcBef>
              <a:spcAft>
                <a:spcPts val="0"/>
              </a:spcAft>
              <a:buNone/>
            </a:pPr>
            <a:endParaRPr sz="1800">
              <a:solidFill>
                <a:schemeClr val="dk2"/>
              </a:solidFill>
            </a:endParaRPr>
          </a:p>
        </p:txBody>
      </p:sp>
      <p:sp>
        <p:nvSpPr>
          <p:cNvPr id="153" name="Google Shape;153;p21"/>
          <p:cNvSpPr txBox="1"/>
          <p:nvPr/>
        </p:nvSpPr>
        <p:spPr>
          <a:xfrm>
            <a:off x="5628075" y="354375"/>
            <a:ext cx="30861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100" b="1">
                <a:solidFill>
                  <a:srgbClr val="F67128"/>
                </a:solidFill>
                <a:latin typeface="Roboto"/>
                <a:ea typeface="Roboto"/>
                <a:cs typeface="Roboto"/>
                <a:sym typeface="Roboto"/>
              </a:rPr>
              <a:t>VALUE PROPOSITION</a:t>
            </a:r>
            <a:endParaRPr sz="2100">
              <a:solidFill>
                <a:srgbClr val="980000"/>
              </a:solidFill>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2"/>
          <p:cNvPicPr preferRelativeResize="0"/>
          <p:nvPr/>
        </p:nvPicPr>
        <p:blipFill rotWithShape="1">
          <a:blip r:embed="rId3">
            <a:alphaModFix/>
          </a:blip>
          <a:srcRect l="33186" t="7295" r="25396"/>
          <a:stretch/>
        </p:blipFill>
        <p:spPr>
          <a:xfrm>
            <a:off x="-117725" y="0"/>
            <a:ext cx="3086100" cy="5180682"/>
          </a:xfrm>
          <a:prstGeom prst="rect">
            <a:avLst/>
          </a:prstGeom>
          <a:noFill/>
          <a:ln>
            <a:noFill/>
          </a:ln>
        </p:spPr>
      </p:pic>
      <p:sp>
        <p:nvSpPr>
          <p:cNvPr id="159" name="Google Shape;159;p22"/>
          <p:cNvSpPr txBox="1"/>
          <p:nvPr/>
        </p:nvSpPr>
        <p:spPr>
          <a:xfrm>
            <a:off x="6778250" y="4735975"/>
            <a:ext cx="23655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100" b="1">
                <a:solidFill>
                  <a:srgbClr val="F67128"/>
                </a:solidFill>
                <a:latin typeface="Roboto"/>
                <a:ea typeface="Roboto"/>
                <a:cs typeface="Roboto"/>
                <a:sym typeface="Roboto"/>
              </a:rPr>
              <a:t>Visit: https://pamela.solutions/</a:t>
            </a:r>
            <a:endParaRPr sz="1100" b="1">
              <a:solidFill>
                <a:srgbClr val="F67128"/>
              </a:solidFill>
              <a:latin typeface="Roboto"/>
              <a:ea typeface="Roboto"/>
              <a:cs typeface="Roboto"/>
              <a:sym typeface="Roboto"/>
            </a:endParaRPr>
          </a:p>
        </p:txBody>
      </p:sp>
      <p:pic>
        <p:nvPicPr>
          <p:cNvPr id="160" name="Google Shape;160;p22"/>
          <p:cNvPicPr preferRelativeResize="0"/>
          <p:nvPr/>
        </p:nvPicPr>
        <p:blipFill rotWithShape="1">
          <a:blip r:embed="rId4">
            <a:alphaModFix/>
          </a:blip>
          <a:srcRect l="23977" r="34402"/>
          <a:stretch/>
        </p:blipFill>
        <p:spPr>
          <a:xfrm>
            <a:off x="2892175" y="-2"/>
            <a:ext cx="2504698" cy="5180675"/>
          </a:xfrm>
          <a:prstGeom prst="rect">
            <a:avLst/>
          </a:prstGeom>
          <a:noFill/>
          <a:ln>
            <a:noFill/>
          </a:ln>
        </p:spPr>
      </p:pic>
      <p:sp>
        <p:nvSpPr>
          <p:cNvPr id="161" name="Google Shape;161;p22"/>
          <p:cNvSpPr txBox="1"/>
          <p:nvPr/>
        </p:nvSpPr>
        <p:spPr>
          <a:xfrm>
            <a:off x="5628075" y="1072100"/>
            <a:ext cx="3327300" cy="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Roboto"/>
                <a:ea typeface="Roboto"/>
                <a:cs typeface="Roboto"/>
                <a:sym typeface="Roboto"/>
              </a:rPr>
              <a:t>PACKABLE</a:t>
            </a:r>
            <a:endParaRPr sz="1800" b="1">
              <a:solidFill>
                <a:schemeClr val="dk2"/>
              </a:solidFill>
              <a:latin typeface="Roboto"/>
              <a:ea typeface="Roboto"/>
              <a:cs typeface="Roboto"/>
              <a:sym typeface="Roboto"/>
            </a:endParaRPr>
          </a:p>
          <a:p>
            <a:pPr marL="0" lvl="0" indent="0" algn="l" rtl="0">
              <a:spcBef>
                <a:spcPts val="0"/>
              </a:spcBef>
              <a:spcAft>
                <a:spcPts val="0"/>
              </a:spcAft>
              <a:buNone/>
            </a:pPr>
            <a:r>
              <a:rPr lang="en" sz="1800">
                <a:solidFill>
                  <a:schemeClr val="dk2"/>
                </a:solidFill>
                <a:latin typeface="Comfortaa Light"/>
                <a:ea typeface="Comfortaa Light"/>
                <a:cs typeface="Comfortaa Light"/>
                <a:sym typeface="Comfortaa Light"/>
              </a:rPr>
              <a:t>can be transported internationally in regular checked luggage </a:t>
            </a:r>
            <a:endParaRPr sz="1800">
              <a:solidFill>
                <a:schemeClr val="dk2"/>
              </a:solidFill>
              <a:latin typeface="Comfortaa Light"/>
              <a:ea typeface="Comfortaa Light"/>
              <a:cs typeface="Comfortaa Light"/>
              <a:sym typeface="Comfortaa Light"/>
            </a:endParaRPr>
          </a:p>
          <a:p>
            <a:pPr marL="0" lvl="0" indent="0" algn="l" rtl="0">
              <a:spcBef>
                <a:spcPts val="0"/>
              </a:spcBef>
              <a:spcAft>
                <a:spcPts val="0"/>
              </a:spcAft>
              <a:buNone/>
            </a:pPr>
            <a:endParaRPr sz="1800">
              <a:solidFill>
                <a:schemeClr val="dk2"/>
              </a:solidFill>
            </a:endParaRPr>
          </a:p>
        </p:txBody>
      </p:sp>
      <p:sp>
        <p:nvSpPr>
          <p:cNvPr id="162" name="Google Shape;162;p22"/>
          <p:cNvSpPr txBox="1"/>
          <p:nvPr/>
        </p:nvSpPr>
        <p:spPr>
          <a:xfrm>
            <a:off x="5628075" y="2357975"/>
            <a:ext cx="3327300" cy="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Roboto"/>
                <a:ea typeface="Roboto"/>
                <a:cs typeface="Roboto"/>
                <a:sym typeface="Roboto"/>
              </a:rPr>
              <a:t>PORTABLE</a:t>
            </a:r>
            <a:endParaRPr sz="1800" b="1">
              <a:solidFill>
                <a:schemeClr val="dk2"/>
              </a:solidFill>
              <a:latin typeface="Roboto"/>
              <a:ea typeface="Roboto"/>
              <a:cs typeface="Roboto"/>
              <a:sym typeface="Roboto"/>
            </a:endParaRPr>
          </a:p>
          <a:p>
            <a:pPr marL="0" lvl="0" indent="0" algn="l" rtl="0">
              <a:spcBef>
                <a:spcPts val="0"/>
              </a:spcBef>
              <a:spcAft>
                <a:spcPts val="0"/>
              </a:spcAft>
              <a:buNone/>
            </a:pPr>
            <a:r>
              <a:rPr lang="en" sz="1800">
                <a:solidFill>
                  <a:schemeClr val="dk2"/>
                </a:solidFill>
                <a:latin typeface="Comfortaa Light"/>
                <a:ea typeface="Comfortaa Light"/>
                <a:cs typeface="Comfortaa Light"/>
                <a:sym typeface="Comfortaa Light"/>
              </a:rPr>
              <a:t>easily carry all necessary equipment</a:t>
            </a:r>
            <a:endParaRPr sz="1800">
              <a:solidFill>
                <a:schemeClr val="dk2"/>
              </a:solidFill>
              <a:latin typeface="Comfortaa Light"/>
              <a:ea typeface="Comfortaa Light"/>
              <a:cs typeface="Comfortaa Light"/>
              <a:sym typeface="Comfortaa Light"/>
            </a:endParaRPr>
          </a:p>
          <a:p>
            <a:pPr marL="0" lvl="0" indent="0" algn="l" rtl="0">
              <a:spcBef>
                <a:spcPts val="0"/>
              </a:spcBef>
              <a:spcAft>
                <a:spcPts val="0"/>
              </a:spcAft>
              <a:buNone/>
            </a:pPr>
            <a:endParaRPr sz="1800">
              <a:solidFill>
                <a:schemeClr val="dk2"/>
              </a:solidFill>
            </a:endParaRPr>
          </a:p>
        </p:txBody>
      </p:sp>
      <p:sp>
        <p:nvSpPr>
          <p:cNvPr id="163" name="Google Shape;163;p22"/>
          <p:cNvSpPr txBox="1"/>
          <p:nvPr/>
        </p:nvSpPr>
        <p:spPr>
          <a:xfrm>
            <a:off x="5628075" y="3415250"/>
            <a:ext cx="3327300" cy="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Roboto"/>
                <a:ea typeface="Roboto"/>
                <a:cs typeface="Roboto"/>
                <a:sym typeface="Roboto"/>
              </a:rPr>
              <a:t>SAFE</a:t>
            </a:r>
            <a:endParaRPr sz="1800" b="1">
              <a:solidFill>
                <a:schemeClr val="dk2"/>
              </a:solidFill>
              <a:latin typeface="Roboto"/>
              <a:ea typeface="Roboto"/>
              <a:cs typeface="Roboto"/>
              <a:sym typeface="Roboto"/>
            </a:endParaRPr>
          </a:p>
          <a:p>
            <a:pPr marL="0" lvl="0" indent="0" algn="l" rtl="0">
              <a:spcBef>
                <a:spcPts val="0"/>
              </a:spcBef>
              <a:spcAft>
                <a:spcPts val="0"/>
              </a:spcAft>
              <a:buNone/>
            </a:pPr>
            <a:r>
              <a:rPr lang="en" sz="1800">
                <a:solidFill>
                  <a:schemeClr val="dk2"/>
                </a:solidFill>
                <a:latin typeface="Comfortaa Light"/>
                <a:ea typeface="Comfortaa Light"/>
                <a:cs typeface="Comfortaa Light"/>
                <a:sym typeface="Comfortaa Light"/>
              </a:rPr>
              <a:t>safely deploy from shore or a vessel manually</a:t>
            </a:r>
            <a:endParaRPr sz="1800">
              <a:solidFill>
                <a:schemeClr val="dk2"/>
              </a:solidFill>
              <a:latin typeface="Comfortaa Light"/>
              <a:ea typeface="Comfortaa Light"/>
              <a:cs typeface="Comfortaa Light"/>
              <a:sym typeface="Comfortaa Light"/>
            </a:endParaRPr>
          </a:p>
          <a:p>
            <a:pPr marL="0" lvl="0" indent="0" algn="l" rtl="0">
              <a:spcBef>
                <a:spcPts val="0"/>
              </a:spcBef>
              <a:spcAft>
                <a:spcPts val="0"/>
              </a:spcAft>
              <a:buNone/>
            </a:pPr>
            <a:endParaRPr sz="1800">
              <a:solidFill>
                <a:schemeClr val="dk2"/>
              </a:solidFill>
            </a:endParaRPr>
          </a:p>
        </p:txBody>
      </p:sp>
      <p:sp>
        <p:nvSpPr>
          <p:cNvPr id="164" name="Google Shape;164;p22"/>
          <p:cNvSpPr txBox="1"/>
          <p:nvPr/>
        </p:nvSpPr>
        <p:spPr>
          <a:xfrm>
            <a:off x="5628075" y="354375"/>
            <a:ext cx="30861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100" b="1">
                <a:solidFill>
                  <a:srgbClr val="F67128"/>
                </a:solidFill>
                <a:latin typeface="Roboto"/>
                <a:ea typeface="Roboto"/>
                <a:cs typeface="Roboto"/>
                <a:sym typeface="Roboto"/>
              </a:rPr>
              <a:t>VALUE PROPOSITION</a:t>
            </a:r>
            <a:endParaRPr sz="2100">
              <a:solidFill>
                <a:srgbClr val="980000"/>
              </a:solidFill>
              <a:latin typeface="Merriweather"/>
              <a:ea typeface="Merriweather"/>
              <a:cs typeface="Merriweather"/>
              <a:sym typeface="Merriweathe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685</Words>
  <Application>Microsoft Office PowerPoint</Application>
  <PresentationFormat>On-screen Show (16:9)</PresentationFormat>
  <Paragraphs>187</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Comfortaa Light</vt:lpstr>
      <vt:lpstr>Merriweather</vt:lpstr>
      <vt:lpstr>Comfortaa</vt:lpstr>
      <vt:lpstr>Calibri</vt:lpstr>
      <vt:lpstr>Roboto</vt:lpstr>
      <vt:lpstr>Simple Light</vt:lpstr>
      <vt:lpstr>PAMELA  Portable Autonomous Marine  Exploration and Learning Apparatus</vt:lpstr>
      <vt:lpstr>TEAM</vt:lpstr>
      <vt:lpstr>PowerPoint Presentation</vt:lpstr>
      <vt:lpstr>SOLUTION - PAMELA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PAMELA  Portable Autonomous Marine  Exploration and Learning Apparatus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PAMELA  Portable Autonomous Marine  Exploration and Learning Apparatus</dc:title>
  <cp:lastModifiedBy>Andrea Faltynkova</cp:lastModifiedBy>
  <cp:revision>3</cp:revision>
  <dcterms:modified xsi:type="dcterms:W3CDTF">2024-02-08T13:59:56Z</dcterms:modified>
</cp:coreProperties>
</file>